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432" r:id="rId2"/>
    <p:sldId id="522" r:id="rId3"/>
    <p:sldId id="591" r:id="rId4"/>
    <p:sldId id="592" r:id="rId5"/>
    <p:sldId id="523" r:id="rId6"/>
    <p:sldId id="627" r:id="rId7"/>
    <p:sldId id="541" r:id="rId8"/>
    <p:sldId id="595" r:id="rId9"/>
    <p:sldId id="596" r:id="rId10"/>
    <p:sldId id="597" r:id="rId11"/>
    <p:sldId id="598" r:id="rId12"/>
    <p:sldId id="599" r:id="rId13"/>
    <p:sldId id="600" r:id="rId14"/>
    <p:sldId id="601" r:id="rId15"/>
    <p:sldId id="602" r:id="rId16"/>
    <p:sldId id="603" r:id="rId17"/>
    <p:sldId id="604" r:id="rId18"/>
    <p:sldId id="606" r:id="rId19"/>
    <p:sldId id="605" r:id="rId20"/>
    <p:sldId id="607" r:id="rId21"/>
    <p:sldId id="608" r:id="rId22"/>
    <p:sldId id="609" r:id="rId23"/>
    <p:sldId id="634" r:id="rId24"/>
    <p:sldId id="628" r:id="rId25"/>
    <p:sldId id="615" r:id="rId26"/>
    <p:sldId id="616" r:id="rId27"/>
    <p:sldId id="635" r:id="rId28"/>
    <p:sldId id="629" r:id="rId29"/>
    <p:sldId id="542" r:id="rId30"/>
    <p:sldId id="614" r:id="rId31"/>
    <p:sldId id="610" r:id="rId32"/>
    <p:sldId id="611" r:id="rId33"/>
    <p:sldId id="612" r:id="rId34"/>
    <p:sldId id="613" r:id="rId35"/>
    <p:sldId id="636" r:id="rId36"/>
    <p:sldId id="631" r:id="rId37"/>
    <p:sldId id="544" r:id="rId38"/>
    <p:sldId id="617" r:id="rId39"/>
    <p:sldId id="618" r:id="rId40"/>
    <p:sldId id="619" r:id="rId41"/>
    <p:sldId id="621" r:id="rId42"/>
    <p:sldId id="637" r:id="rId43"/>
    <p:sldId id="630" r:id="rId44"/>
    <p:sldId id="543" r:id="rId45"/>
    <p:sldId id="622" r:id="rId46"/>
    <p:sldId id="620" r:id="rId47"/>
    <p:sldId id="638" r:id="rId48"/>
    <p:sldId id="632" r:id="rId49"/>
    <p:sldId id="545" r:id="rId50"/>
    <p:sldId id="633" r:id="rId51"/>
    <p:sldId id="639" r:id="rId52"/>
    <p:sldId id="524" r:id="rId53"/>
    <p:sldId id="539" r:id="rId54"/>
    <p:sldId id="588" r:id="rId55"/>
    <p:sldId id="572" r:id="rId56"/>
    <p:sldId id="571" r:id="rId57"/>
    <p:sldId id="594" r:id="rId58"/>
    <p:sldId id="623" r:id="rId59"/>
    <p:sldId id="625" r:id="rId60"/>
    <p:sldId id="626" r:id="rId61"/>
    <p:sldId id="624" r:id="rId62"/>
    <p:sldId id="590" r:id="rId63"/>
  </p:sldIdLst>
  <p:sldSz cx="9906000" cy="6858000" type="A4"/>
  <p:notesSz cx="6858000" cy="9296400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BE0E3"/>
    <a:srgbClr val="FFFF00"/>
    <a:srgbClr val="5FFE26"/>
    <a:srgbClr val="FF00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91520" autoAdjust="0"/>
  </p:normalViewPr>
  <p:slideViewPr>
    <p:cSldViewPr>
      <p:cViewPr varScale="1">
        <p:scale>
          <a:sx n="73" d="100"/>
          <a:sy n="73" d="100"/>
        </p:scale>
        <p:origin x="918" y="3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86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958C7AC4-197F-4BF3-878B-DFA88A1C6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256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696913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/>
            </a:lvl1pPr>
          </a:lstStyle>
          <a:p>
            <a:pPr>
              <a:defRPr/>
            </a:pPr>
            <a:fld id="{C33B6222-B4A4-40C7-A9AE-9846BFA26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788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31070A-372A-47FA-8F2A-A52551F5A1B0}" type="slidenum">
              <a:rPr lang="en-US" altLang="en-US" sz="1200" b="0" smtClean="0"/>
              <a:pPr/>
              <a:t>1</a:t>
            </a:fld>
            <a:endParaRPr lang="en-US" altLang="en-US" sz="1200" b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</a:t>
            </a:r>
            <a:r>
              <a:rPr lang="en-US" baseline="0" dirty="0" smtClean="0"/>
              <a:t> is programming? </a:t>
            </a:r>
          </a:p>
          <a:p>
            <a:r>
              <a:rPr lang="en-US" dirty="0" smtClean="0"/>
              <a:t>	CS vs. IT w/r to programming </a:t>
            </a:r>
          </a:p>
          <a:p>
            <a:r>
              <a:rPr lang="en-US" dirty="0" smtClean="0"/>
              <a:t>	an</a:t>
            </a:r>
            <a:r>
              <a:rPr lang="en-US" baseline="0" dirty="0" smtClean="0"/>
              <a:t> iterative process</a:t>
            </a:r>
          </a:p>
          <a:p>
            <a:r>
              <a:rPr lang="en-US" baseline="0" dirty="0" smtClean="0"/>
              <a:t>	example</a:t>
            </a:r>
            <a:endParaRPr 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638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E8AA803-E943-4F08-B776-24A09050F005}" type="slidenum">
              <a:rPr lang="en-US" altLang="en-US" sz="1200" b="0" smtClean="0"/>
              <a:pPr/>
              <a:t>2</a:t>
            </a:fld>
            <a:endParaRPr lang="en-US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192003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http://memecenter.com/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B6222-B4A4-40C7-A9AE-9846BFA26BE5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04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http://memecrunch.com/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B6222-B4A4-40C7-A9AE-9846BFA26BE5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82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B6222-B4A4-40C7-A9AE-9846BFA26BE5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13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pragmatic, look at this as</a:t>
            </a:r>
            <a:r>
              <a:rPr lang="en-US" baseline="0" dirty="0" smtClean="0"/>
              <a:t> job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B6222-B4A4-40C7-A9AE-9846BFA26BE5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440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into </a:t>
            </a:r>
            <a:r>
              <a:rPr lang="en-US" dirty="0" err="1" smtClean="0"/>
              <a:t>SciFy</a:t>
            </a:r>
            <a:r>
              <a:rPr lang="en-US" dirty="0" smtClean="0"/>
              <a:t>, look at this as a temporary</a:t>
            </a:r>
            <a:r>
              <a:rPr lang="en-US" baseline="0" dirty="0" smtClean="0"/>
              <a:t> situation </a:t>
            </a:r>
            <a:r>
              <a:rPr lang="en-US" baseline="0" smtClean="0"/>
              <a:t>;p</a:t>
            </a:r>
          </a:p>
          <a:p>
            <a:r>
              <a:rPr lang="en-US" smtClean="0"/>
              <a:t>Images </a:t>
            </a:r>
            <a:r>
              <a:rPr lang="en-US" dirty="0" smtClean="0"/>
              <a:t>from yahoo images ;P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B6222-B4A4-40C7-A9AE-9846BFA26BE5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14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70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83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158750"/>
            <a:ext cx="24765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0"/>
            <a:ext cx="72771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14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769634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80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00138"/>
            <a:ext cx="43815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100138"/>
            <a:ext cx="43815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64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50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33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0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50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7" descr="default_blue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838200" y="1100138"/>
            <a:ext cx="8915400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74" tIns="47887" rIns="95774" bIns="47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9372600" y="6400800"/>
            <a:ext cx="488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74" tIns="47887" rIns="95774" bIns="47887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5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F2D2010E-9D80-4AAE-B3EF-E1CB95715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12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6400800"/>
            <a:ext cx="6858000" cy="4572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52" name="Text Box 1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2550" y="6477000"/>
            <a:ext cx="586105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6188" tIns="13094" rIns="26188" bIns="13094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3017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261938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392113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523875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98107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43827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9547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35267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0000FF"/>
                </a:solidFill>
              </a:rPr>
              <a:t>Program Design</a:t>
            </a:r>
          </a:p>
        </p:txBody>
      </p:sp>
      <p:sp>
        <p:nvSpPr>
          <p:cNvPr id="1031" name="Rectangle 13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34200" y="6400800"/>
            <a:ext cx="2133600" cy="4572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58" name="Text Box 13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31050" y="6477000"/>
            <a:ext cx="1936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6188" tIns="13094" rIns="26188" bIns="13094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3017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261938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392113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523875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98107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43827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9547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352675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b="0" smtClean="0">
                <a:solidFill>
                  <a:srgbClr val="0000FF"/>
                </a:solidFill>
              </a:rPr>
              <a:t>Alessio Gaspar</a:t>
            </a:r>
          </a:p>
        </p:txBody>
      </p:sp>
      <p:sp>
        <p:nvSpPr>
          <p:cNvPr id="1033" name="Rectangle 1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144000" y="6400800"/>
            <a:ext cx="762000" cy="4572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0" y="158750"/>
            <a:ext cx="9906000" cy="60325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5774" tIns="47887" rIns="95774" bIns="47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rgbClr val="FFFF00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accent1"/>
          </a:solidFill>
          <a:latin typeface="+mn-lt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30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96400" y="6457950"/>
            <a:ext cx="488950" cy="400050"/>
          </a:xfrm>
          <a:noFill/>
        </p:spPr>
        <p:txBody>
          <a:bodyPr/>
          <a:lstStyle>
            <a:lvl1pPr defTabSz="957263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600">
                <a:solidFill>
                  <a:schemeClr val="accent1"/>
                </a:solidFill>
                <a:latin typeface="Arial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ECB133-43EF-4C3E-B684-7C9D1F5FD632}" type="slidenum">
              <a:rPr lang="en-US" altLang="en-US" sz="15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500" smtClean="0">
              <a:solidFill>
                <a:srgbClr val="0000FF"/>
              </a:solidFill>
            </a:endParaRPr>
          </a:p>
        </p:txBody>
      </p:sp>
      <p:sp>
        <p:nvSpPr>
          <p:cNvPr id="13315" name="Rectangle 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835025"/>
            <a:ext cx="9906000" cy="1631950"/>
          </a:xfrm>
          <a:prstGeom prst="rect">
            <a:avLst/>
          </a:prstGeom>
          <a:solidFill>
            <a:srgbClr val="0000FF">
              <a:alpha val="39999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000">
              <a:solidFill>
                <a:srgbClr val="FFFF00"/>
              </a:solidFill>
              <a:latin typeface="Arial Black" pitchFamily="34" charset="0"/>
            </a:endParaRPr>
          </a:p>
          <a:p>
            <a:pPr algn="ctr" eaLnBrk="1" hangingPunct="1"/>
            <a:r>
              <a:rPr lang="en-US" altLang="en-US" sz="4000" b="0">
                <a:solidFill>
                  <a:srgbClr val="FFFF00"/>
                </a:solidFill>
                <a:latin typeface="Arial Black" pitchFamily="34" charset="0"/>
              </a:rPr>
              <a:t>The Programming Thought Process</a:t>
            </a:r>
            <a:endParaRPr lang="en-US" altLang="en-US" sz="2000" b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3316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352800"/>
            <a:ext cx="9906000" cy="2124075"/>
          </a:xfrm>
          <a:prstGeom prst="rect">
            <a:avLst/>
          </a:prstGeom>
          <a:solidFill>
            <a:srgbClr val="0000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Arial" charset="0"/>
              </a:defRPr>
            </a:lvl1pPr>
            <a:lvl2pPr marL="777875" indent="-298450" defTabSz="9572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96975" indent="-239713" defTabSz="957263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charset="0"/>
              </a:defRPr>
            </a:lvl3pPr>
            <a:lvl4pPr marL="1676400" indent="-239713" defTabSz="957263">
              <a:spcBef>
                <a:spcPct val="20000"/>
              </a:spcBef>
              <a:buChar char="–"/>
              <a:defRPr sz="2600">
                <a:solidFill>
                  <a:schemeClr val="accent1"/>
                </a:solidFill>
                <a:latin typeface="Arial" charset="0"/>
              </a:defRPr>
            </a:lvl4pPr>
            <a:lvl5pPr marL="2155825" indent="-239713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13025" indent="-239713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070225" indent="-239713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27425" indent="-239713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984625" indent="-239713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Overview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/>
              <a:t>				</a:t>
            </a:r>
            <a:r>
              <a:rPr lang="en-US" altLang="en-US" sz="2600" b="0">
                <a:solidFill>
                  <a:schemeClr val="bg1"/>
                </a:solidFill>
              </a:rPr>
              <a:t>Why “teaching a PTP”?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0">
                <a:solidFill>
                  <a:schemeClr val="bg1"/>
                </a:solidFill>
              </a:rPr>
              <a:t>				Programming Skill vs. Skills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0">
                <a:solidFill>
                  <a:schemeClr val="bg1"/>
                </a:solidFill>
              </a:rPr>
              <a:t>				PTP at a glance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0">
                <a:solidFill>
                  <a:schemeClr val="bg1"/>
                </a:solidFill>
              </a:rPr>
              <a:t>				How to apply this?</a:t>
            </a:r>
          </a:p>
        </p:txBody>
      </p:sp>
      <p:sp>
        <p:nvSpPr>
          <p:cNvPr id="13317" name="Line 2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0" y="33528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3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0" y="5472113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3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0" y="8382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3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0" y="24638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446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 bwMode="auto">
          <a:xfrm>
            <a:off x="2819400" y="1828800"/>
            <a:ext cx="609600" cy="1524000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2819400" y="4437847"/>
            <a:ext cx="609600" cy="838200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1880" y="2017693"/>
            <a:ext cx="5639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Read input data from user</a:t>
            </a:r>
          </a:p>
          <a:p>
            <a:r>
              <a:rPr lang="en-US" sz="2800" b="0" dirty="0" smtClean="0">
                <a:solidFill>
                  <a:srgbClr val="FFFF00"/>
                </a:solidFill>
              </a:rPr>
              <a:t>Store it in 2 variables named </a:t>
            </a:r>
            <a:r>
              <a:rPr lang="en-US" sz="2800" dirty="0" smtClean="0">
                <a:solidFill>
                  <a:srgbClr val="FFFF00"/>
                </a:solidFill>
              </a:rPr>
              <a:t>x</a:t>
            </a:r>
            <a:r>
              <a:rPr lang="en-US" sz="2800" b="0" dirty="0" smtClean="0">
                <a:solidFill>
                  <a:srgbClr val="FFFF00"/>
                </a:solidFill>
              </a:rPr>
              <a:t> &amp; </a:t>
            </a:r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4632529"/>
            <a:ext cx="6647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Display contents of variable named 	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result</a:t>
            </a:r>
            <a:endParaRPr lang="en-US" sz="28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 bwMode="auto">
          <a:xfrm>
            <a:off x="2819400" y="1828800"/>
            <a:ext cx="609600" cy="1524000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2819400" y="4437847"/>
            <a:ext cx="609600" cy="838200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1880" y="2017693"/>
            <a:ext cx="5639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Read input data from user</a:t>
            </a:r>
          </a:p>
          <a:p>
            <a:r>
              <a:rPr lang="en-US" sz="2800" b="0" dirty="0" smtClean="0">
                <a:solidFill>
                  <a:srgbClr val="FFFF00"/>
                </a:solidFill>
              </a:rPr>
              <a:t>Store it in 2 variables named </a:t>
            </a:r>
            <a:r>
              <a:rPr lang="en-US" sz="2800" dirty="0" smtClean="0">
                <a:solidFill>
                  <a:srgbClr val="FFFF00"/>
                </a:solidFill>
              </a:rPr>
              <a:t>x</a:t>
            </a:r>
            <a:r>
              <a:rPr lang="en-US" sz="2800" b="0" dirty="0" smtClean="0">
                <a:solidFill>
                  <a:srgbClr val="FFFF00"/>
                </a:solidFill>
              </a:rPr>
              <a:t> &amp; </a:t>
            </a:r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4632529"/>
            <a:ext cx="6647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Display contents of variable named 	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result</a:t>
            </a:r>
            <a:endParaRPr lang="en-US" sz="2800" b="0" dirty="0">
              <a:solidFill>
                <a:srgbClr val="FFFF00"/>
              </a:solidFill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2826327" y="3507292"/>
            <a:ext cx="609600" cy="778154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8793" y="3449338"/>
            <a:ext cx="41633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Store computed value in </a:t>
            </a:r>
          </a:p>
          <a:p>
            <a:r>
              <a:rPr lang="en-US" sz="2800" b="0" dirty="0" smtClean="0">
                <a:solidFill>
                  <a:srgbClr val="FFFF00"/>
                </a:solidFill>
              </a:rPr>
              <a:t>variable named </a:t>
            </a:r>
            <a:r>
              <a:rPr lang="en-US" sz="2800" dirty="0" smtClean="0">
                <a:solidFill>
                  <a:srgbClr val="FFFF00"/>
                </a:solidFill>
              </a:rPr>
              <a:t>result</a:t>
            </a:r>
            <a:endParaRPr lang="en-US" sz="2800" b="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4511" y="3465493"/>
            <a:ext cx="43604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The part that interests us: </a:t>
            </a:r>
          </a:p>
          <a:p>
            <a:r>
              <a:rPr lang="en-US" sz="2800" b="0" dirty="0" smtClean="0">
                <a:solidFill>
                  <a:srgbClr val="FFFF00"/>
                </a:solidFill>
              </a:rPr>
              <a:t>X + Y * 5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124200" y="3581400"/>
            <a:ext cx="1828800" cy="728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Trace this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0354" y="1021706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Program starts here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110353" y="1021706"/>
            <a:ext cx="1828800" cy="728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Trace this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9927" y="1789093"/>
            <a:ext cx="40831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What happens </a:t>
            </a:r>
          </a:p>
          <a:p>
            <a:r>
              <a:rPr lang="en-US" sz="2800" b="0" dirty="0" smtClean="0">
                <a:solidFill>
                  <a:srgbClr val="FFFF00"/>
                </a:solidFill>
              </a:rPr>
              <a:t>on screen &amp; in Memory?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110353" y="1786573"/>
            <a:ext cx="1828800" cy="728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Trace this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9927" y="1915180"/>
            <a:ext cx="4384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What happens on screen?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110353" y="1786573"/>
            <a:ext cx="1828800" cy="728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0" y="2895600"/>
            <a:ext cx="2286000" cy="1264920"/>
            <a:chOff x="4343400" y="4495800"/>
            <a:chExt cx="2286000" cy="1264920"/>
          </a:xfrm>
        </p:grpSpPr>
        <p:sp>
          <p:nvSpPr>
            <p:cNvPr id="5" name="Bevel 4"/>
            <p:cNvSpPr/>
            <p:nvPr/>
          </p:nvSpPr>
          <p:spPr bwMode="auto">
            <a:xfrm>
              <a:off x="4419600" y="4495800"/>
              <a:ext cx="2133600" cy="914400"/>
            </a:xfrm>
            <a:prstGeom prst="bevel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Enter value</a:t>
              </a:r>
              <a:r>
                <a:rPr kumimoji="0" lang="en-US" sz="1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for X</a:t>
              </a:r>
              <a:endPara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lowchart: Manual Operation 6"/>
            <p:cNvSpPr/>
            <p:nvPr/>
          </p:nvSpPr>
          <p:spPr bwMode="auto">
            <a:xfrm flipV="1">
              <a:off x="4343400" y="5455920"/>
              <a:ext cx="2286000" cy="304800"/>
            </a:xfrm>
            <a:prstGeom prst="flowChartManualOperati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Oval Callout 8"/>
          <p:cNvSpPr/>
          <p:nvPr/>
        </p:nvSpPr>
        <p:spPr bwMode="auto">
          <a:xfrm flipH="1">
            <a:off x="5715000" y="2971800"/>
            <a:ext cx="990600" cy="612648"/>
          </a:xfrm>
          <a:prstGeom prst="wedgeEllipseCallout">
            <a:avLst>
              <a:gd name="adj1" fmla="val -109254"/>
              <a:gd name="adj2" fmla="val 787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239000" y="3610964"/>
            <a:ext cx="903316" cy="1309062"/>
            <a:chOff x="6787342" y="3310073"/>
            <a:chExt cx="903316" cy="1309062"/>
          </a:xfrm>
        </p:grpSpPr>
        <p:sp>
          <p:nvSpPr>
            <p:cNvPr id="10" name="Oval 9"/>
            <p:cNvSpPr/>
            <p:nvPr/>
          </p:nvSpPr>
          <p:spPr bwMode="auto">
            <a:xfrm>
              <a:off x="6993310" y="3310073"/>
              <a:ext cx="474290" cy="46022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12"/>
            <p:cNvCxnSpPr>
              <a:stCxn id="10" idx="4"/>
            </p:cNvCxnSpPr>
            <p:nvPr/>
          </p:nvCxnSpPr>
          <p:spPr bwMode="auto">
            <a:xfrm>
              <a:off x="7230455" y="3770293"/>
              <a:ext cx="8545" cy="566873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223067" y="4268615"/>
              <a:ext cx="228600" cy="3505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7010400" y="4267200"/>
              <a:ext cx="228600" cy="3505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6787342" y="3819974"/>
              <a:ext cx="451658" cy="18814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7239000" y="3810000"/>
              <a:ext cx="451658" cy="18814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221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Trace this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9927" y="1915180"/>
            <a:ext cx="4483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What happens in Memory?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110353" y="1786573"/>
            <a:ext cx="1828800" cy="728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10353" y="4250298"/>
            <a:ext cx="2286000" cy="1264920"/>
            <a:chOff x="4343400" y="4495800"/>
            <a:chExt cx="2286000" cy="1264920"/>
          </a:xfrm>
        </p:grpSpPr>
        <p:sp>
          <p:nvSpPr>
            <p:cNvPr id="5" name="Bevel 4"/>
            <p:cNvSpPr/>
            <p:nvPr/>
          </p:nvSpPr>
          <p:spPr bwMode="auto">
            <a:xfrm>
              <a:off x="4419600" y="4495800"/>
              <a:ext cx="2133600" cy="914400"/>
            </a:xfrm>
            <a:prstGeom prst="bevel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Enter value</a:t>
              </a:r>
              <a:r>
                <a:rPr kumimoji="0" lang="en-US" sz="1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for X</a:t>
              </a:r>
              <a:endPara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lowchart: Manual Operation 6"/>
            <p:cNvSpPr/>
            <p:nvPr/>
          </p:nvSpPr>
          <p:spPr bwMode="auto">
            <a:xfrm flipV="1">
              <a:off x="4343400" y="5455920"/>
              <a:ext cx="2286000" cy="304800"/>
            </a:xfrm>
            <a:prstGeom prst="flowChartManualOperati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Oval Callout 8"/>
          <p:cNvSpPr/>
          <p:nvPr/>
        </p:nvSpPr>
        <p:spPr bwMode="auto">
          <a:xfrm flipH="1">
            <a:off x="5777353" y="4326498"/>
            <a:ext cx="990600" cy="612648"/>
          </a:xfrm>
          <a:prstGeom prst="wedgeEllipseCallout">
            <a:avLst>
              <a:gd name="adj1" fmla="val -109254"/>
              <a:gd name="adj2" fmla="val 787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301353" y="4965662"/>
            <a:ext cx="903316" cy="1309062"/>
            <a:chOff x="6787342" y="3310073"/>
            <a:chExt cx="903316" cy="1309062"/>
          </a:xfrm>
        </p:grpSpPr>
        <p:sp>
          <p:nvSpPr>
            <p:cNvPr id="10" name="Oval 9"/>
            <p:cNvSpPr/>
            <p:nvPr/>
          </p:nvSpPr>
          <p:spPr bwMode="auto">
            <a:xfrm>
              <a:off x="6993310" y="3310073"/>
              <a:ext cx="474290" cy="46022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12"/>
            <p:cNvCxnSpPr>
              <a:stCxn id="10" idx="4"/>
            </p:cNvCxnSpPr>
            <p:nvPr/>
          </p:nvCxnSpPr>
          <p:spPr bwMode="auto">
            <a:xfrm>
              <a:off x="7230455" y="3770293"/>
              <a:ext cx="8545" cy="566873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223067" y="4268615"/>
              <a:ext cx="228600" cy="3505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7010400" y="4267200"/>
              <a:ext cx="228600" cy="3505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6787342" y="3819974"/>
              <a:ext cx="451658" cy="18814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7239000" y="3810000"/>
              <a:ext cx="451658" cy="18814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69592"/>
              </p:ext>
            </p:extLst>
          </p:nvPr>
        </p:nvGraphicFramePr>
        <p:xfrm>
          <a:off x="5158285" y="2615368"/>
          <a:ext cx="3985715" cy="110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953"/>
                <a:gridCol w="1320762"/>
              </a:tblGrid>
              <a:tr h="5850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Line Executed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2605" y="1143000"/>
            <a:ext cx="32092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138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Trace this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3110353" y="2624773"/>
            <a:ext cx="1828800" cy="728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10353" y="4250298"/>
            <a:ext cx="2286000" cy="1264920"/>
            <a:chOff x="4343400" y="4495800"/>
            <a:chExt cx="2286000" cy="1264920"/>
          </a:xfrm>
        </p:grpSpPr>
        <p:sp>
          <p:nvSpPr>
            <p:cNvPr id="5" name="Bevel 4"/>
            <p:cNvSpPr/>
            <p:nvPr/>
          </p:nvSpPr>
          <p:spPr bwMode="auto">
            <a:xfrm>
              <a:off x="4419600" y="4495800"/>
              <a:ext cx="2133600" cy="914400"/>
            </a:xfrm>
            <a:prstGeom prst="bevel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Enter value</a:t>
              </a:r>
              <a:r>
                <a:rPr kumimoji="0" lang="en-US" sz="1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for Y</a:t>
              </a:r>
              <a:endPara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lowchart: Manual Operation 6"/>
            <p:cNvSpPr/>
            <p:nvPr/>
          </p:nvSpPr>
          <p:spPr bwMode="auto">
            <a:xfrm flipV="1">
              <a:off x="4343400" y="5455920"/>
              <a:ext cx="2286000" cy="304800"/>
            </a:xfrm>
            <a:prstGeom prst="flowChartManualOperati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Oval Callout 8"/>
          <p:cNvSpPr/>
          <p:nvPr/>
        </p:nvSpPr>
        <p:spPr bwMode="auto">
          <a:xfrm flipH="1">
            <a:off x="5777353" y="4326498"/>
            <a:ext cx="990600" cy="612648"/>
          </a:xfrm>
          <a:prstGeom prst="wedgeEllipseCallout">
            <a:avLst>
              <a:gd name="adj1" fmla="val -109254"/>
              <a:gd name="adj2" fmla="val 787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10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301353" y="4965662"/>
            <a:ext cx="903316" cy="1309062"/>
            <a:chOff x="6787342" y="3310073"/>
            <a:chExt cx="903316" cy="1309062"/>
          </a:xfrm>
        </p:grpSpPr>
        <p:sp>
          <p:nvSpPr>
            <p:cNvPr id="10" name="Oval 9"/>
            <p:cNvSpPr/>
            <p:nvPr/>
          </p:nvSpPr>
          <p:spPr bwMode="auto">
            <a:xfrm>
              <a:off x="6993310" y="3310073"/>
              <a:ext cx="474290" cy="46022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12"/>
            <p:cNvCxnSpPr>
              <a:stCxn id="10" idx="4"/>
            </p:cNvCxnSpPr>
            <p:nvPr/>
          </p:nvCxnSpPr>
          <p:spPr bwMode="auto">
            <a:xfrm>
              <a:off x="7230455" y="3770293"/>
              <a:ext cx="8545" cy="566873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223067" y="4268615"/>
              <a:ext cx="228600" cy="3505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7010400" y="4267200"/>
              <a:ext cx="228600" cy="3505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6787342" y="3819974"/>
              <a:ext cx="451658" cy="18814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7239000" y="3810000"/>
              <a:ext cx="451658" cy="18814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591092"/>
              </p:ext>
            </p:extLst>
          </p:nvPr>
        </p:nvGraphicFramePr>
        <p:xfrm>
          <a:off x="5310686" y="1655248"/>
          <a:ext cx="3985714" cy="162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656"/>
                <a:gridCol w="992029"/>
                <a:gridCol w="992029"/>
              </a:tblGrid>
              <a:tr h="5850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Line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#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2605" y="1143000"/>
            <a:ext cx="32092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936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Trace this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3110353" y="3539173"/>
            <a:ext cx="1828800" cy="728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/>
          </p:nvPr>
        </p:nvGraphicFramePr>
        <p:xfrm>
          <a:off x="3122822" y="997889"/>
          <a:ext cx="3985714" cy="162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656"/>
                <a:gridCol w="992029"/>
                <a:gridCol w="992029"/>
              </a:tblGrid>
              <a:tr h="5850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Line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#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2605" y="1143000"/>
            <a:ext cx="32092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1970" y="3641576"/>
            <a:ext cx="473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result </a:t>
            </a:r>
            <a:r>
              <a:rPr lang="en-US" sz="2800" i="1" dirty="0" smtClean="0">
                <a:solidFill>
                  <a:srgbClr val="FFFF00"/>
                </a:solidFill>
              </a:rPr>
              <a:t>is assigned X + Y * 5</a:t>
            </a:r>
          </a:p>
        </p:txBody>
      </p:sp>
    </p:spTree>
    <p:extLst>
      <p:ext uri="{BB962C8B-B14F-4D97-AF65-F5344CB8AC3E}">
        <p14:creationId xmlns:p14="http://schemas.microsoft.com/office/powerpoint/2010/main" val="672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Trace this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3110353" y="3539173"/>
            <a:ext cx="1828800" cy="728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425978"/>
              </p:ext>
            </p:extLst>
          </p:nvPr>
        </p:nvGraphicFramePr>
        <p:xfrm>
          <a:off x="3122822" y="997889"/>
          <a:ext cx="3985714" cy="162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656"/>
                <a:gridCol w="992029"/>
                <a:gridCol w="992029"/>
              </a:tblGrid>
              <a:tr h="5850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Line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#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2605" y="1143000"/>
            <a:ext cx="32092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6056" y="732553"/>
            <a:ext cx="159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X + Y * 5</a:t>
            </a:r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8899798" y="1208626"/>
            <a:ext cx="177900" cy="308216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76056" y="1520757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X</a:t>
            </a:r>
            <a:r>
              <a:rPr lang="en-US" sz="2800" dirty="0" smtClean="0">
                <a:solidFill>
                  <a:srgbClr val="FFFF00"/>
                </a:solidFill>
              </a:rPr>
              <a:t> + 10 * 5</a:t>
            </a:r>
          </a:p>
        </p:txBody>
      </p:sp>
      <p:sp>
        <p:nvSpPr>
          <p:cNvPr id="26" name="Right Brace 25"/>
          <p:cNvSpPr/>
          <p:nvPr/>
        </p:nvSpPr>
        <p:spPr bwMode="auto">
          <a:xfrm rot="5400000">
            <a:off x="9190702" y="1662161"/>
            <a:ext cx="155816" cy="838200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76056" y="2239888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X</a:t>
            </a:r>
            <a:r>
              <a:rPr lang="en-US" sz="2800" dirty="0" smtClean="0">
                <a:solidFill>
                  <a:srgbClr val="FFFF00"/>
                </a:solidFill>
              </a:rPr>
              <a:t> +    50</a:t>
            </a:r>
          </a:p>
        </p:txBody>
      </p:sp>
      <p:sp>
        <p:nvSpPr>
          <p:cNvPr id="29" name="Right Brace 28"/>
          <p:cNvSpPr/>
          <p:nvPr/>
        </p:nvSpPr>
        <p:spPr bwMode="auto">
          <a:xfrm rot="5400000">
            <a:off x="8168298" y="2594061"/>
            <a:ext cx="193100" cy="536816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7200" y="2981980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5 +    50</a:t>
            </a:r>
          </a:p>
        </p:txBody>
      </p:sp>
      <p:sp>
        <p:nvSpPr>
          <p:cNvPr id="31" name="Right Brace 30"/>
          <p:cNvSpPr/>
          <p:nvPr/>
        </p:nvSpPr>
        <p:spPr bwMode="auto">
          <a:xfrm rot="5400000">
            <a:off x="8759250" y="2858649"/>
            <a:ext cx="204815" cy="1416516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10600" y="36677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55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1970" y="3641576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result </a:t>
            </a:r>
            <a:r>
              <a:rPr lang="en-US" sz="2800" i="1" dirty="0" smtClean="0">
                <a:solidFill>
                  <a:srgbClr val="FFFF00"/>
                </a:solidFill>
              </a:rPr>
              <a:t>is assigned</a:t>
            </a:r>
          </a:p>
        </p:txBody>
      </p:sp>
    </p:spTree>
    <p:extLst>
      <p:ext uri="{BB962C8B-B14F-4D97-AF65-F5344CB8AC3E}">
        <p14:creationId xmlns:p14="http://schemas.microsoft.com/office/powerpoint/2010/main" val="22074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57263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600">
                <a:solidFill>
                  <a:schemeClr val="accent1"/>
                </a:solidFill>
                <a:latin typeface="Arial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181DED-BD8E-4002-AA8F-1CD292C72713}" type="slidenum">
              <a:rPr lang="en-US" altLang="en-US" sz="15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500" smtClean="0">
              <a:solidFill>
                <a:srgbClr val="0000FF"/>
              </a:solidFill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130425"/>
            <a:ext cx="99060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Why teaching a PTP?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81000" y="3886200"/>
            <a:ext cx="9372600" cy="20574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Learning by imitating = “reinventing wheel”</a:t>
            </a:r>
          </a:p>
          <a:p>
            <a:pPr algn="l" eaLnBrk="1" hangingPunct="1"/>
            <a:r>
              <a:rPr lang="en-US" altLang="en-US" dirty="0" smtClean="0"/>
              <a:t>Explicit-</a:t>
            </a:r>
            <a:r>
              <a:rPr lang="en-US" altLang="en-US" dirty="0" err="1" smtClean="0"/>
              <a:t>ing</a:t>
            </a:r>
            <a:r>
              <a:rPr lang="en-US" altLang="en-US" dirty="0" smtClean="0"/>
              <a:t> skills = much more efficient!</a:t>
            </a:r>
          </a:p>
          <a:p>
            <a:pPr algn="l" eaLnBrk="1" hangingPunct="1"/>
            <a:r>
              <a:rPr lang="en-US" altLang="en-US" dirty="0" smtClean="0"/>
              <a:t>Let’s try with </a:t>
            </a:r>
            <a:r>
              <a:rPr lang="en-US" altLang="en-US" smtClean="0"/>
              <a:t>programming skills…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Trace this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3110353" y="3539173"/>
            <a:ext cx="1828800" cy="728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05" y="1143000"/>
            <a:ext cx="32092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10600" y="36677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55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1970" y="3641576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result </a:t>
            </a:r>
            <a:r>
              <a:rPr lang="en-US" sz="2800" i="1" dirty="0" smtClean="0">
                <a:solidFill>
                  <a:srgbClr val="FFFF00"/>
                </a:solidFill>
              </a:rPr>
              <a:t>is assigned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04169"/>
              </p:ext>
            </p:extLst>
          </p:nvPr>
        </p:nvGraphicFramePr>
        <p:xfrm>
          <a:off x="3110353" y="1054331"/>
          <a:ext cx="4738247" cy="213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40"/>
                <a:gridCol w="794325"/>
                <a:gridCol w="794325"/>
                <a:gridCol w="1546857"/>
              </a:tblGrid>
              <a:tr h="5850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Line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#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result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Trace this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3110353" y="4453573"/>
            <a:ext cx="1828800" cy="728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05" y="1143000"/>
            <a:ext cx="32092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6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/>
          </p:nvPr>
        </p:nvGraphicFramePr>
        <p:xfrm>
          <a:off x="3110353" y="1054331"/>
          <a:ext cx="4738247" cy="213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40"/>
                <a:gridCol w="794325"/>
                <a:gridCol w="794325"/>
                <a:gridCol w="1546857"/>
              </a:tblGrid>
              <a:tr h="5850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Line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#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result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953000" y="4450080"/>
            <a:ext cx="2286000" cy="1264920"/>
            <a:chOff x="4343400" y="4495800"/>
            <a:chExt cx="2286000" cy="1264920"/>
          </a:xfrm>
        </p:grpSpPr>
        <p:sp>
          <p:nvSpPr>
            <p:cNvPr id="12" name="Bevel 11"/>
            <p:cNvSpPr/>
            <p:nvPr/>
          </p:nvSpPr>
          <p:spPr bwMode="auto">
            <a:xfrm>
              <a:off x="4419600" y="4495800"/>
              <a:ext cx="2133600" cy="914400"/>
            </a:xfrm>
            <a:prstGeom prst="bevel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55</a:t>
              </a:r>
            </a:p>
          </p:txBody>
        </p:sp>
        <p:sp>
          <p:nvSpPr>
            <p:cNvPr id="13" name="Flowchart: Manual Operation 12"/>
            <p:cNvSpPr/>
            <p:nvPr/>
          </p:nvSpPr>
          <p:spPr bwMode="auto">
            <a:xfrm flipV="1">
              <a:off x="4343400" y="5455920"/>
              <a:ext cx="2286000" cy="304800"/>
            </a:xfrm>
            <a:prstGeom prst="flowChartManualOperati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01353" y="4965662"/>
            <a:ext cx="903316" cy="1309062"/>
            <a:chOff x="6787342" y="3310073"/>
            <a:chExt cx="903316" cy="1309062"/>
          </a:xfrm>
        </p:grpSpPr>
        <p:sp>
          <p:nvSpPr>
            <p:cNvPr id="16" name="Oval 15"/>
            <p:cNvSpPr/>
            <p:nvPr/>
          </p:nvSpPr>
          <p:spPr bwMode="auto">
            <a:xfrm>
              <a:off x="6993310" y="3310073"/>
              <a:ext cx="474290" cy="46022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Connector 16"/>
            <p:cNvCxnSpPr>
              <a:stCxn id="16" idx="4"/>
            </p:cNvCxnSpPr>
            <p:nvPr/>
          </p:nvCxnSpPr>
          <p:spPr bwMode="auto">
            <a:xfrm>
              <a:off x="7230455" y="3770293"/>
              <a:ext cx="8545" cy="566873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223067" y="4268615"/>
              <a:ext cx="228600" cy="3505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7010400" y="4267200"/>
              <a:ext cx="228600" cy="3505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6787342" y="3819974"/>
              <a:ext cx="451658" cy="18814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7239000" y="3810000"/>
              <a:ext cx="451658" cy="18814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804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Trace this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0354" y="5420380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Program stops here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110353" y="5334000"/>
            <a:ext cx="1828800" cy="728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802178"/>
              </p:ext>
            </p:extLst>
          </p:nvPr>
        </p:nvGraphicFramePr>
        <p:xfrm>
          <a:off x="3110353" y="1054331"/>
          <a:ext cx="4738247" cy="213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40"/>
                <a:gridCol w="794325"/>
                <a:gridCol w="794325"/>
                <a:gridCol w="1546857"/>
              </a:tblGrid>
              <a:tr h="5850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Line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#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result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192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647404" y="3733800"/>
            <a:ext cx="2286000" cy="1264920"/>
            <a:chOff x="4343400" y="4495800"/>
            <a:chExt cx="2286000" cy="1264920"/>
          </a:xfrm>
        </p:grpSpPr>
        <p:sp>
          <p:nvSpPr>
            <p:cNvPr id="9" name="Bevel 8"/>
            <p:cNvSpPr/>
            <p:nvPr/>
          </p:nvSpPr>
          <p:spPr bwMode="auto">
            <a:xfrm>
              <a:off x="4419600" y="4495800"/>
              <a:ext cx="2133600" cy="914400"/>
            </a:xfrm>
            <a:prstGeom prst="bevel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55</a:t>
              </a:r>
            </a:p>
          </p:txBody>
        </p:sp>
        <p:sp>
          <p:nvSpPr>
            <p:cNvPr id="10" name="Flowchart: Manual Operation 9"/>
            <p:cNvSpPr/>
            <p:nvPr/>
          </p:nvSpPr>
          <p:spPr bwMode="auto">
            <a:xfrm flipV="1">
              <a:off x="4343400" y="5455920"/>
              <a:ext cx="2286000" cy="304800"/>
            </a:xfrm>
            <a:prstGeom prst="flowChartManualOperatio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95757" y="4249382"/>
            <a:ext cx="903316" cy="1309062"/>
            <a:chOff x="6787342" y="3310073"/>
            <a:chExt cx="903316" cy="1309062"/>
          </a:xfrm>
        </p:grpSpPr>
        <p:sp>
          <p:nvSpPr>
            <p:cNvPr id="13" name="Oval 12"/>
            <p:cNvSpPr/>
            <p:nvPr/>
          </p:nvSpPr>
          <p:spPr bwMode="auto">
            <a:xfrm>
              <a:off x="6993310" y="3310073"/>
              <a:ext cx="474290" cy="46022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Connector 13"/>
            <p:cNvCxnSpPr>
              <a:stCxn id="13" idx="4"/>
            </p:cNvCxnSpPr>
            <p:nvPr/>
          </p:nvCxnSpPr>
          <p:spPr bwMode="auto">
            <a:xfrm>
              <a:off x="7230455" y="3770293"/>
              <a:ext cx="8545" cy="566873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7223067" y="4268615"/>
              <a:ext cx="228600" cy="3505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7010400" y="4267200"/>
              <a:ext cx="228600" cy="3505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 flipV="1">
              <a:off x="6787342" y="3819974"/>
              <a:ext cx="451658" cy="18814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7239000" y="3810000"/>
              <a:ext cx="451658" cy="188146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TextBox 18"/>
          <p:cNvSpPr txBox="1"/>
          <p:nvPr/>
        </p:nvSpPr>
        <p:spPr>
          <a:xfrm>
            <a:off x="102605" y="1143000"/>
            <a:ext cx="32092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309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on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Be extremely rigorous</a:t>
            </a:r>
          </a:p>
          <a:p>
            <a:pPr lvl="2"/>
            <a:r>
              <a:rPr lang="en-US" dirty="0" smtClean="0"/>
              <a:t>Do not “narrate” what you </a:t>
            </a:r>
            <a:r>
              <a:rPr lang="en-US" i="1" dirty="0" smtClean="0"/>
              <a:t>think </a:t>
            </a:r>
            <a:r>
              <a:rPr lang="en-US" dirty="0" smtClean="0"/>
              <a:t>the program ought to do </a:t>
            </a:r>
          </a:p>
          <a:p>
            <a:pPr lvl="2"/>
            <a:r>
              <a:rPr lang="en-US" dirty="0" smtClean="0"/>
              <a:t>Instead, follow scrupulously each statement based on what you </a:t>
            </a:r>
            <a:r>
              <a:rPr lang="en-US" i="1" dirty="0" smtClean="0"/>
              <a:t>know </a:t>
            </a:r>
            <a:r>
              <a:rPr lang="en-US" dirty="0" smtClean="0"/>
              <a:t>they are doing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42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57263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600">
                <a:solidFill>
                  <a:schemeClr val="accent1"/>
                </a:solidFill>
                <a:latin typeface="Arial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864B74-073C-42A0-8DFB-3BB1B1CEA9E7}" type="slidenum">
              <a:rPr lang="en-US" altLang="en-US" sz="15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500" smtClean="0">
              <a:solidFill>
                <a:srgbClr val="0000FF"/>
              </a:solidFill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130425"/>
            <a:ext cx="9906000" cy="1470025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Programming Skill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85900" y="3886200"/>
            <a:ext cx="7048500" cy="20574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Implementing</a:t>
            </a:r>
          </a:p>
        </p:txBody>
      </p:sp>
    </p:spTree>
    <p:extLst>
      <p:ext uri="{BB962C8B-B14F-4D97-AF65-F5344CB8AC3E}">
        <p14:creationId xmlns:p14="http://schemas.microsoft.com/office/powerpoint/2010/main" val="13582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#2 - Implementing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5338"/>
            <a:ext cx="8915400" cy="4919662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Based on Requirements…</a:t>
            </a:r>
          </a:p>
          <a:p>
            <a:pPr lvl="3"/>
            <a:r>
              <a:rPr lang="en-US" dirty="0"/>
              <a:t>Write a Program which reads two integers from the user, add them up, multiply them by 5, and display the </a:t>
            </a:r>
            <a:r>
              <a:rPr lang="en-US" dirty="0" smtClean="0"/>
              <a:t>result</a:t>
            </a:r>
          </a:p>
          <a:p>
            <a:pPr lvl="3"/>
            <a:endParaRPr lang="en-US" dirty="0"/>
          </a:p>
          <a:p>
            <a:pPr marL="957262" lvl="2" indent="0">
              <a:buNone/>
            </a:pPr>
            <a:r>
              <a:rPr lang="en-US" dirty="0" smtClean="0"/>
              <a:t>…we design a step-by-step solution…</a:t>
            </a:r>
          </a:p>
          <a:p>
            <a:pPr lvl="3"/>
            <a:r>
              <a:rPr lang="en-US" dirty="0" smtClean="0"/>
              <a:t>Read integer value from user </a:t>
            </a:r>
          </a:p>
          <a:p>
            <a:pPr lvl="3"/>
            <a:r>
              <a:rPr lang="en-US" dirty="0" smtClean="0"/>
              <a:t>Store it in variable</a:t>
            </a:r>
            <a:r>
              <a:rPr lang="en-US" b="1" dirty="0" smtClean="0">
                <a:solidFill>
                  <a:srgbClr val="FFFF00"/>
                </a:solidFill>
              </a:rPr>
              <a:t> X</a:t>
            </a:r>
          </a:p>
          <a:p>
            <a:pPr lvl="3"/>
            <a:r>
              <a:rPr lang="en-US" dirty="0" smtClean="0"/>
              <a:t>Read integer value from user </a:t>
            </a:r>
          </a:p>
          <a:p>
            <a:pPr lvl="3"/>
            <a:r>
              <a:rPr lang="en-US" dirty="0" smtClean="0"/>
              <a:t>Store it in variable</a:t>
            </a:r>
            <a:r>
              <a:rPr lang="en-US" b="1" dirty="0" smtClean="0">
                <a:solidFill>
                  <a:srgbClr val="FFFF00"/>
                </a:solidFill>
              </a:rPr>
              <a:t> Y</a:t>
            </a:r>
          </a:p>
          <a:p>
            <a:pPr lvl="3"/>
            <a:r>
              <a:rPr lang="en-US" dirty="0" smtClean="0"/>
              <a:t>Store</a:t>
            </a:r>
            <a:r>
              <a:rPr lang="en-US" b="1" dirty="0" smtClean="0">
                <a:solidFill>
                  <a:srgbClr val="FFFF00"/>
                </a:solidFill>
              </a:rPr>
              <a:t> X + Y * 5 </a:t>
            </a:r>
            <a:r>
              <a:rPr lang="en-US" dirty="0" smtClean="0"/>
              <a:t>in variable</a:t>
            </a:r>
            <a:r>
              <a:rPr lang="en-US" b="1" dirty="0" smtClean="0">
                <a:solidFill>
                  <a:srgbClr val="FFFF00"/>
                </a:solidFill>
              </a:rPr>
              <a:t> result </a:t>
            </a:r>
          </a:p>
          <a:p>
            <a:pPr lvl="3"/>
            <a:r>
              <a:rPr lang="en-US" dirty="0" smtClean="0"/>
              <a:t>Display variable</a:t>
            </a:r>
            <a:r>
              <a:rPr lang="en-US" b="1" dirty="0" smtClean="0">
                <a:solidFill>
                  <a:srgbClr val="FFFF00"/>
                </a:solidFill>
              </a:rPr>
              <a:t> result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Then we implement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48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#2 - Implementing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1100138"/>
            <a:ext cx="8915400" cy="4919662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…we design a step-by-step solution…</a:t>
            </a:r>
          </a:p>
          <a:p>
            <a:pPr lvl="3"/>
            <a:r>
              <a:rPr lang="en-US" dirty="0" smtClean="0"/>
              <a:t>Read integer value from user </a:t>
            </a:r>
          </a:p>
          <a:p>
            <a:pPr lvl="3"/>
            <a:r>
              <a:rPr lang="en-US" dirty="0" smtClean="0"/>
              <a:t>Store it in variable</a:t>
            </a:r>
            <a:r>
              <a:rPr lang="en-US" b="1" dirty="0" smtClean="0">
                <a:solidFill>
                  <a:srgbClr val="FFFF00"/>
                </a:solidFill>
              </a:rPr>
              <a:t> X</a:t>
            </a:r>
          </a:p>
          <a:p>
            <a:pPr lvl="3"/>
            <a:r>
              <a:rPr lang="en-US" dirty="0" smtClean="0"/>
              <a:t>Read integer value from user </a:t>
            </a:r>
          </a:p>
          <a:p>
            <a:pPr lvl="3"/>
            <a:r>
              <a:rPr lang="en-US" dirty="0" smtClean="0"/>
              <a:t>Store it in variable</a:t>
            </a:r>
            <a:r>
              <a:rPr lang="en-US" b="1" dirty="0" smtClean="0">
                <a:solidFill>
                  <a:srgbClr val="FFFF00"/>
                </a:solidFill>
              </a:rPr>
              <a:t> Y</a:t>
            </a:r>
          </a:p>
          <a:p>
            <a:pPr lvl="3"/>
            <a:r>
              <a:rPr lang="en-US" dirty="0" smtClean="0"/>
              <a:t>Store</a:t>
            </a:r>
            <a:r>
              <a:rPr lang="en-US" b="1" dirty="0" smtClean="0">
                <a:solidFill>
                  <a:srgbClr val="FFFF00"/>
                </a:solidFill>
              </a:rPr>
              <a:t> X + Y * 5 </a:t>
            </a:r>
            <a:r>
              <a:rPr lang="en-US" dirty="0" smtClean="0"/>
              <a:t>in variable</a:t>
            </a:r>
            <a:r>
              <a:rPr lang="en-US" b="1" dirty="0" smtClean="0">
                <a:solidFill>
                  <a:srgbClr val="FFFF00"/>
                </a:solidFill>
              </a:rPr>
              <a:t> result </a:t>
            </a:r>
          </a:p>
          <a:p>
            <a:pPr lvl="3"/>
            <a:r>
              <a:rPr lang="en-US" dirty="0"/>
              <a:t>Display variable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result</a:t>
            </a:r>
            <a:endParaRPr lang="en-US" b="1" dirty="0">
              <a:solidFill>
                <a:srgbClr val="FFFF00"/>
              </a:solidFill>
            </a:endParaRPr>
          </a:p>
          <a:p>
            <a:pPr lvl="2"/>
            <a:endParaRPr lang="en-US" dirty="0" smtClean="0"/>
          </a:p>
          <a:p>
            <a:pPr marL="957262" lvl="2" indent="0">
              <a:buNone/>
            </a:pPr>
            <a:r>
              <a:rPr lang="en-US" dirty="0" smtClean="0"/>
              <a:t>…then implement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6934200" y="854869"/>
            <a:ext cx="2782391" cy="5410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3608416" y="4910773"/>
            <a:ext cx="3097184" cy="7280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on implementing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Follow scrupulously the pseudo-code or design</a:t>
            </a:r>
          </a:p>
          <a:p>
            <a:pPr lvl="2"/>
            <a:r>
              <a:rPr lang="en-US" dirty="0" smtClean="0"/>
              <a:t>Match the right language construct to what it tells you to do</a:t>
            </a:r>
          </a:p>
          <a:p>
            <a:pPr lvl="2"/>
            <a:r>
              <a:rPr lang="en-US" dirty="0" smtClean="0"/>
              <a:t>Based on what you </a:t>
            </a:r>
            <a:r>
              <a:rPr lang="en-US" i="1" dirty="0" smtClean="0"/>
              <a:t>know </a:t>
            </a:r>
            <a:r>
              <a:rPr lang="en-US" dirty="0" smtClean="0"/>
              <a:t>the constructs are doing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61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57263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600">
                <a:solidFill>
                  <a:schemeClr val="accent1"/>
                </a:solidFill>
                <a:latin typeface="Arial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864B74-073C-42A0-8DFB-3BB1B1CEA9E7}" type="slidenum">
              <a:rPr lang="en-US" altLang="en-US" sz="15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500" smtClean="0">
              <a:solidFill>
                <a:srgbClr val="0000FF"/>
              </a:solidFill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130425"/>
            <a:ext cx="9906000" cy="1470025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Programming Skill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85900" y="3886200"/>
            <a:ext cx="7048500" cy="20574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503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Skill #3 –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7738"/>
            <a:ext cx="9906000" cy="4919662"/>
          </a:xfrm>
        </p:spPr>
        <p:txBody>
          <a:bodyPr/>
          <a:lstStyle/>
          <a:p>
            <a:pPr marL="957262" lvl="2" indent="0">
              <a:buNone/>
            </a:pPr>
            <a:r>
              <a:rPr lang="en-US" altLang="en-US" dirty="0" smtClean="0"/>
              <a:t>When is a program done? </a:t>
            </a:r>
          </a:p>
          <a:p>
            <a:pPr lvl="3"/>
            <a:r>
              <a:rPr lang="en-US" altLang="en-US" dirty="0" smtClean="0"/>
              <a:t>When it builds?</a:t>
            </a:r>
          </a:p>
          <a:p>
            <a:pPr lvl="3"/>
            <a:r>
              <a:rPr lang="en-US" altLang="en-US" dirty="0" smtClean="0"/>
              <a:t>When it runs on one sample input?</a:t>
            </a:r>
          </a:p>
          <a:p>
            <a:pPr lvl="3"/>
            <a:r>
              <a:rPr lang="en-US" altLang="en-US" dirty="0" smtClean="0"/>
              <a:t>When it runs on 50 sample input?</a:t>
            </a:r>
          </a:p>
          <a:p>
            <a:pPr lvl="3"/>
            <a:endParaRPr lang="en-US" altLang="en-US" dirty="0" smtClean="0"/>
          </a:p>
          <a:p>
            <a:pPr marL="957262" lvl="2" indent="0">
              <a:buNone/>
            </a:pPr>
            <a:r>
              <a:rPr lang="en-US" altLang="en-US" dirty="0" smtClean="0"/>
              <a:t>What do I use as “sample input”? </a:t>
            </a:r>
          </a:p>
          <a:p>
            <a:pPr lvl="3"/>
            <a:r>
              <a:rPr lang="en-US" altLang="en-US" dirty="0" smtClean="0"/>
              <a:t>Do I make them up as I play with the program or use always the same ones</a:t>
            </a:r>
          </a:p>
          <a:p>
            <a:pPr lvl="3"/>
            <a:r>
              <a:rPr lang="en-US" altLang="en-US" dirty="0" smtClean="0"/>
              <a:t>Do I make sure they cover all possible situations</a:t>
            </a:r>
          </a:p>
          <a:p>
            <a:pPr lvl="3"/>
            <a:r>
              <a:rPr lang="en-US" altLang="en-US" dirty="0" smtClean="0"/>
              <a:t>Do I make sure they are as small as possible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2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Teach by </a:t>
            </a:r>
          </a:p>
          <a:p>
            <a:pPr lvl="2"/>
            <a:r>
              <a:rPr lang="en-US" dirty="0" smtClean="0"/>
              <a:t>Showing problems / solutions – aka textbook</a:t>
            </a:r>
          </a:p>
          <a:p>
            <a:pPr lvl="2"/>
            <a:r>
              <a:rPr lang="en-US" dirty="0" smtClean="0"/>
              <a:t>Showing how it’s done – aka Apprenticeship</a:t>
            </a:r>
          </a:p>
          <a:p>
            <a:pPr lvl="2"/>
            <a:r>
              <a:rPr lang="en-US" dirty="0" smtClean="0"/>
              <a:t>Analyzing the process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one is the “right” one?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6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Skill #3 –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7738"/>
            <a:ext cx="9906000" cy="4919662"/>
          </a:xfrm>
        </p:spPr>
        <p:txBody>
          <a:bodyPr/>
          <a:lstStyle/>
          <a:p>
            <a:pPr marL="957262" lvl="2" indent="0">
              <a:buNone/>
            </a:pPr>
            <a:r>
              <a:rPr lang="en-US" altLang="en-US" dirty="0" smtClean="0"/>
              <a:t>So testing is art in &amp; by itself!</a:t>
            </a:r>
          </a:p>
          <a:p>
            <a:pPr lvl="3"/>
            <a:endParaRPr lang="en-US" altLang="en-US" dirty="0" smtClean="0"/>
          </a:p>
          <a:p>
            <a:pPr marL="957262" lvl="2" indent="0">
              <a:buNone/>
            </a:pPr>
            <a:r>
              <a:rPr lang="en-US" altLang="en-US" dirty="0" smtClean="0"/>
              <a:t>Tests are also used to…</a:t>
            </a:r>
          </a:p>
          <a:p>
            <a:pPr lvl="3"/>
            <a:r>
              <a:rPr lang="en-US" altLang="en-US" dirty="0" smtClean="0"/>
              <a:t>Express requirements in formal terms</a:t>
            </a:r>
          </a:p>
          <a:p>
            <a:pPr lvl="3"/>
            <a:r>
              <a:rPr lang="en-US" altLang="en-US" dirty="0" smtClean="0"/>
              <a:t>Make sure all paths of your programs are tested</a:t>
            </a:r>
          </a:p>
          <a:p>
            <a:pPr lvl="3"/>
            <a:r>
              <a:rPr lang="en-US" altLang="en-US" dirty="0" smtClean="0"/>
              <a:t>Record previous bugs so we do not trigger them again</a:t>
            </a:r>
          </a:p>
          <a:p>
            <a:pPr lvl="3"/>
            <a:r>
              <a:rPr lang="en-US" altLang="en-US" dirty="0" smtClean="0"/>
              <a:t>Anticipate potential bugs, e.g. off by one / division by 0</a:t>
            </a:r>
          </a:p>
          <a:p>
            <a:pPr lvl="3"/>
            <a:endParaRPr lang="en-US" altLang="en-US" dirty="0" smtClean="0"/>
          </a:p>
          <a:p>
            <a:pPr marL="957262" lvl="2" indent="0">
              <a:buNone/>
            </a:pPr>
            <a:r>
              <a:rPr lang="en-US" altLang="en-US" dirty="0" smtClean="0"/>
              <a:t>Tests may be… </a:t>
            </a:r>
          </a:p>
          <a:p>
            <a:pPr lvl="3"/>
            <a:r>
              <a:rPr lang="en-US" altLang="en-US" dirty="0" smtClean="0"/>
              <a:t>Written on paper – not professional ;P </a:t>
            </a:r>
          </a:p>
          <a:p>
            <a:pPr lvl="3"/>
            <a:r>
              <a:rPr lang="en-US" altLang="en-US" dirty="0" smtClean="0"/>
              <a:t>Implemented in “unit tests”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53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were the requirements for our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100138"/>
            <a:ext cx="7696200" cy="4919662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Requirements</a:t>
            </a:r>
          </a:p>
          <a:p>
            <a:pPr marL="1436687" lvl="3" indent="0">
              <a:buNone/>
            </a:pPr>
            <a:r>
              <a:rPr lang="en-US" dirty="0" smtClean="0"/>
              <a:t>Write a Program which reads two integers from the user, add them up, multiply them by 5, and display the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test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100138"/>
            <a:ext cx="7696200" cy="2328862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Requirements</a:t>
            </a:r>
          </a:p>
          <a:p>
            <a:pPr marL="1436687" lvl="3" indent="0">
              <a:buNone/>
            </a:pPr>
            <a:r>
              <a:rPr lang="en-US" dirty="0" smtClean="0"/>
              <a:t>Write a Program which reads two integers from the user, add them up, multiply them by 5, and display the result</a:t>
            </a:r>
          </a:p>
          <a:p>
            <a:pPr marL="1436687" lvl="3" indent="0">
              <a:buNone/>
            </a:pPr>
            <a:endParaRPr lang="en-US" dirty="0" smtClean="0"/>
          </a:p>
          <a:p>
            <a:pPr marL="957262" lvl="2" indent="0">
              <a:buNone/>
            </a:pPr>
            <a:r>
              <a:rPr lang="en-US" dirty="0" smtClean="0"/>
              <a:t>Prepare tests based on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638774"/>
              </p:ext>
            </p:extLst>
          </p:nvPr>
        </p:nvGraphicFramePr>
        <p:xfrm>
          <a:off x="3810000" y="4221480"/>
          <a:ext cx="5181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14400"/>
                <a:gridCol w="1752600"/>
                <a:gridCol w="14478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Input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Program’s Output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Expected 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Observed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7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test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100138"/>
            <a:ext cx="7696200" cy="2328862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Requirements</a:t>
            </a:r>
          </a:p>
          <a:p>
            <a:pPr marL="1436687" lvl="3" indent="0">
              <a:buNone/>
            </a:pPr>
            <a:r>
              <a:rPr lang="en-US" dirty="0" smtClean="0"/>
              <a:t>Write a Program which reads two integers from the user, add them up, multiply them by 5, and display the result</a:t>
            </a:r>
          </a:p>
          <a:p>
            <a:pPr marL="1436687" lvl="3" indent="0">
              <a:buNone/>
            </a:pPr>
            <a:endParaRPr lang="en-US" dirty="0" smtClean="0"/>
          </a:p>
          <a:p>
            <a:pPr marL="957262" lvl="2" indent="0">
              <a:buNone/>
            </a:pPr>
            <a:r>
              <a:rPr lang="en-US" dirty="0" smtClean="0"/>
              <a:t>Run program on these tests</a:t>
            </a:r>
            <a:endParaRPr lang="en-US" dirty="0"/>
          </a:p>
          <a:p>
            <a:pPr marL="1436687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670572"/>
              </p:ext>
            </p:extLst>
          </p:nvPr>
        </p:nvGraphicFramePr>
        <p:xfrm>
          <a:off x="3810000" y="4221480"/>
          <a:ext cx="5181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14400"/>
                <a:gridCol w="1752600"/>
                <a:gridCol w="14478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Input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Program’s Output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Expected 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Observed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test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3810000" y="4221480"/>
          <a:ext cx="5181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14400"/>
                <a:gridCol w="1752600"/>
                <a:gridCol w="14478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Input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Program’s Output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Expected 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Observed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aptain Picard Facepal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6"/>
          <a:stretch/>
        </p:blipFill>
        <p:spPr bwMode="auto">
          <a:xfrm>
            <a:off x="5067242" y="228599"/>
            <a:ext cx="45720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09800" y="5376863"/>
            <a:ext cx="7696200" cy="1176337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Make sure that your programs do what </a:t>
            </a:r>
            <a:r>
              <a:rPr lang="en-US" i="1" dirty="0" smtClean="0"/>
              <a:t>you think</a:t>
            </a:r>
            <a:r>
              <a:rPr lang="en-US" dirty="0" smtClean="0"/>
              <a:t> they do when you write them ;p</a:t>
            </a:r>
            <a:endParaRPr lang="en-US" dirty="0"/>
          </a:p>
          <a:p>
            <a:pPr marL="1436687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138"/>
            <a:ext cx="8915400" cy="4919662"/>
          </a:xfrm>
        </p:spPr>
        <p:txBody>
          <a:bodyPr/>
          <a:lstStyle/>
          <a:p>
            <a:pPr lvl="2"/>
            <a:r>
              <a:rPr lang="en-US" dirty="0" smtClean="0"/>
              <a:t>Test boundary values </a:t>
            </a:r>
          </a:p>
          <a:p>
            <a:pPr marL="1436687" lvl="3" indent="0">
              <a:buNone/>
            </a:pPr>
            <a:r>
              <a:rPr lang="en-US" dirty="0" smtClean="0"/>
              <a:t>If a value may be in [</a:t>
            </a:r>
            <a:r>
              <a:rPr lang="en-US" dirty="0" err="1" smtClean="0"/>
              <a:t>x:y</a:t>
            </a:r>
            <a:r>
              <a:rPr lang="en-US" dirty="0" smtClean="0"/>
              <a:t>] then test</a:t>
            </a:r>
          </a:p>
          <a:p>
            <a:pPr marL="1436687" lvl="3" indent="0">
              <a:buNone/>
            </a:pPr>
            <a:r>
              <a:rPr lang="en-US" dirty="0" smtClean="0"/>
              <a:t>{ x-1, x, y, y+1 }</a:t>
            </a:r>
          </a:p>
          <a:p>
            <a:pPr marL="1436687" lvl="3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Test all execution paths</a:t>
            </a:r>
          </a:p>
          <a:p>
            <a:pPr marL="1436687" lvl="3" indent="0">
              <a:buNone/>
            </a:pPr>
            <a:r>
              <a:rPr lang="en-US" dirty="0" smtClean="0"/>
              <a:t>If there is different ways to execute your </a:t>
            </a:r>
          </a:p>
          <a:p>
            <a:pPr marL="1436687" lvl="3" indent="0">
              <a:buNone/>
            </a:pPr>
            <a:r>
              <a:rPr lang="en-US" dirty="0" smtClean="0"/>
              <a:t>program then have at least one test for each</a:t>
            </a:r>
          </a:p>
          <a:p>
            <a:pPr marL="1436687" lvl="3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Test for likely bugs</a:t>
            </a:r>
          </a:p>
          <a:p>
            <a:pPr marL="1436687" lvl="3" indent="0">
              <a:buNone/>
            </a:pPr>
            <a:r>
              <a:rPr lang="en-US" dirty="0" smtClean="0"/>
              <a:t>E.g. if you divide by a variable n then make sure n is never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 rot="20189578">
            <a:off x="7568131" y="3120434"/>
            <a:ext cx="2236855" cy="96949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65087" algn="ctr"/>
            <a:r>
              <a:rPr lang="en-US" dirty="0">
                <a:solidFill>
                  <a:srgbClr val="FF0000"/>
                </a:solidFill>
                <a:latin typeface="Stencil" panose="040409050D0802020404" pitchFamily="82" charset="0"/>
              </a:rPr>
              <a:t>More on this </a:t>
            </a:r>
            <a:endParaRPr lang="en-US" dirty="0" smtClean="0">
              <a:solidFill>
                <a:srgbClr val="FF0000"/>
              </a:solidFill>
              <a:latin typeface="Stencil" panose="040409050D0802020404" pitchFamily="82" charset="0"/>
            </a:endParaRPr>
          </a:p>
          <a:p>
            <a:pPr marL="65087" algn="ctr"/>
            <a:r>
              <a:rPr lang="en-US" dirty="0" smtClean="0">
                <a:solidFill>
                  <a:srgbClr val="FF0000"/>
                </a:solidFill>
                <a:latin typeface="Stencil" panose="040409050D0802020404" pitchFamily="82" charset="0"/>
              </a:rPr>
              <a:t>starting </a:t>
            </a:r>
            <a:r>
              <a:rPr lang="en-US" dirty="0">
                <a:solidFill>
                  <a:srgbClr val="FF0000"/>
                </a:solidFill>
                <a:latin typeface="Stencil" panose="040409050D0802020404" pitchFamily="82" charset="0"/>
              </a:rPr>
              <a:t>with </a:t>
            </a:r>
            <a:endParaRPr lang="en-US" dirty="0" smtClean="0">
              <a:solidFill>
                <a:srgbClr val="FF0000"/>
              </a:solidFill>
              <a:latin typeface="Stencil" panose="040409050D0802020404" pitchFamily="82" charset="0"/>
            </a:endParaRPr>
          </a:p>
          <a:p>
            <a:pPr marL="65087" algn="ctr"/>
            <a:r>
              <a:rPr lang="en-US" dirty="0" smtClean="0">
                <a:solidFill>
                  <a:srgbClr val="FF0000"/>
                </a:solidFill>
                <a:latin typeface="Stencil" panose="040409050D0802020404" pitchFamily="82" charset="0"/>
              </a:rPr>
              <a:t>[</a:t>
            </a:r>
            <a:r>
              <a:rPr lang="en-US" dirty="0">
                <a:solidFill>
                  <a:srgbClr val="FF0000"/>
                </a:solidFill>
                <a:latin typeface="Stencil" panose="040409050D0802020404" pitchFamily="82" charset="0"/>
              </a:rPr>
              <a:t>102]</a:t>
            </a:r>
          </a:p>
        </p:txBody>
      </p:sp>
    </p:spTree>
    <p:extLst>
      <p:ext uri="{BB962C8B-B14F-4D97-AF65-F5344CB8AC3E}">
        <p14:creationId xmlns:p14="http://schemas.microsoft.com/office/powerpoint/2010/main" val="12707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57263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600">
                <a:solidFill>
                  <a:schemeClr val="accent1"/>
                </a:solidFill>
                <a:latin typeface="Arial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864B74-073C-42A0-8DFB-3BB1B1CEA9E7}" type="slidenum">
              <a:rPr lang="en-US" altLang="en-US" sz="15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500" smtClean="0">
              <a:solidFill>
                <a:srgbClr val="0000FF"/>
              </a:solidFill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130425"/>
            <a:ext cx="9906000" cy="1470025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Programming Skill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85900" y="3886200"/>
            <a:ext cx="7048500" cy="20574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4793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Skill #4 –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138"/>
            <a:ext cx="9906000" cy="5072062"/>
          </a:xfrm>
        </p:spPr>
        <p:txBody>
          <a:bodyPr/>
          <a:lstStyle/>
          <a:p>
            <a:pPr marL="957262" lvl="2" indent="0">
              <a:buNone/>
            </a:pPr>
            <a:r>
              <a:rPr lang="en-US" altLang="en-US" dirty="0" smtClean="0"/>
              <a:t>When your tests have a difference between </a:t>
            </a:r>
          </a:p>
          <a:p>
            <a:pPr lvl="3"/>
            <a:r>
              <a:rPr lang="en-US" altLang="en-US" dirty="0" smtClean="0"/>
              <a:t>Expected vs. Observed results</a:t>
            </a:r>
          </a:p>
          <a:p>
            <a:pPr lvl="3"/>
            <a:endParaRPr lang="en-US" altLang="en-US" dirty="0" smtClean="0"/>
          </a:p>
          <a:p>
            <a:pPr marL="957262" lvl="2" indent="0">
              <a:buNone/>
            </a:pPr>
            <a:r>
              <a:rPr lang="en-US" altLang="en-US" dirty="0" smtClean="0"/>
              <a:t>You need to </a:t>
            </a:r>
          </a:p>
          <a:p>
            <a:pPr lvl="3"/>
            <a:r>
              <a:rPr lang="en-US" altLang="en-US" dirty="0" smtClean="0">
                <a:solidFill>
                  <a:srgbClr val="FFFF00"/>
                </a:solidFill>
              </a:rPr>
              <a:t>Identify</a:t>
            </a:r>
            <a:r>
              <a:rPr lang="en-US" altLang="en-US" dirty="0" smtClean="0"/>
              <a:t> the part of the source responsible </a:t>
            </a:r>
          </a:p>
          <a:p>
            <a:pPr lvl="3"/>
            <a:r>
              <a:rPr lang="en-US" altLang="en-US" dirty="0" smtClean="0">
                <a:solidFill>
                  <a:srgbClr val="FFFF00"/>
                </a:solidFill>
              </a:rPr>
              <a:t>Understand</a:t>
            </a:r>
            <a:r>
              <a:rPr lang="en-US" altLang="en-US" dirty="0" smtClean="0"/>
              <a:t> why it is doing what it’s doing instead of what you planned</a:t>
            </a:r>
          </a:p>
          <a:p>
            <a:pPr lvl="3"/>
            <a:r>
              <a:rPr lang="en-US" altLang="en-US" dirty="0" smtClean="0"/>
              <a:t>Formulate a </a:t>
            </a:r>
            <a:r>
              <a:rPr lang="en-US" altLang="en-US" dirty="0" smtClean="0">
                <a:solidFill>
                  <a:srgbClr val="FFFF00"/>
                </a:solidFill>
              </a:rPr>
              <a:t>new hypothesis </a:t>
            </a:r>
            <a:r>
              <a:rPr lang="en-US" altLang="en-US" dirty="0" smtClean="0"/>
              <a:t>on how to modify it to better suit your goals</a:t>
            </a:r>
          </a:p>
          <a:p>
            <a:pPr lvl="3"/>
            <a:r>
              <a:rPr lang="en-US" altLang="en-US" dirty="0" smtClean="0">
                <a:solidFill>
                  <a:srgbClr val="FFFF00"/>
                </a:solidFill>
              </a:rPr>
              <a:t>Implement </a:t>
            </a:r>
            <a:r>
              <a:rPr lang="en-US" altLang="en-US" dirty="0" smtClean="0"/>
              <a:t>it</a:t>
            </a:r>
          </a:p>
          <a:p>
            <a:pPr lvl="3"/>
            <a:r>
              <a:rPr lang="en-US" altLang="en-US" dirty="0" smtClean="0">
                <a:solidFill>
                  <a:srgbClr val="FFFF00"/>
                </a:solidFill>
              </a:rPr>
              <a:t>Test </a:t>
            </a:r>
            <a:r>
              <a:rPr lang="en-US" altLang="en-US" dirty="0" smtClean="0"/>
              <a:t>it &amp; </a:t>
            </a:r>
            <a:r>
              <a:rPr lang="en-US" altLang="en-US" dirty="0" smtClean="0">
                <a:solidFill>
                  <a:srgbClr val="FFFF00"/>
                </a:solidFill>
              </a:rPr>
              <a:t>debug </a:t>
            </a:r>
            <a:r>
              <a:rPr lang="en-US" altLang="en-US" dirty="0" smtClean="0"/>
              <a:t>again if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98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part of the program responsible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590800"/>
            <a:ext cx="6400800" cy="3429000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Use tracing to do 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174885"/>
              </p:ext>
            </p:extLst>
          </p:nvPr>
        </p:nvGraphicFramePr>
        <p:xfrm>
          <a:off x="3810000" y="1120140"/>
          <a:ext cx="5181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14400"/>
                <a:gridCol w="1752600"/>
                <a:gridCol w="14478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Input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Program’s Output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Expected 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Observed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triped Right Arrow 6"/>
          <p:cNvSpPr/>
          <p:nvPr/>
        </p:nvSpPr>
        <p:spPr bwMode="auto">
          <a:xfrm rot="9461888">
            <a:off x="2690766" y="3149843"/>
            <a:ext cx="1565339" cy="835403"/>
          </a:xfrm>
          <a:prstGeom prst="stripedRightArrow">
            <a:avLst>
              <a:gd name="adj1" fmla="val 33982"/>
              <a:gd name="adj2" fmla="val 5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what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590800"/>
            <a:ext cx="6400800" cy="3429000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Based on what you learned in lectures / readings</a:t>
            </a:r>
          </a:p>
          <a:p>
            <a:pPr marL="957262" lvl="2" indent="0">
              <a:buNone/>
            </a:pPr>
            <a:endParaRPr lang="en-US" dirty="0"/>
          </a:p>
          <a:p>
            <a:pPr marL="957262" lvl="2" indent="0">
              <a:buNone/>
            </a:pPr>
            <a:r>
              <a:rPr lang="en-US" dirty="0" smtClean="0"/>
              <a:t>Operators have precedence</a:t>
            </a:r>
          </a:p>
          <a:p>
            <a:pPr marL="957262" lvl="2" indent="0">
              <a:buNone/>
            </a:pPr>
            <a:r>
              <a:rPr lang="en-US" dirty="0" smtClean="0"/>
              <a:t>So * is evaluated before 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3810000" y="1120140"/>
          <a:ext cx="5181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14400"/>
                <a:gridCol w="1752600"/>
                <a:gridCol w="14478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Input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Program’s Output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Expected 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Observed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5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Teach by </a:t>
            </a:r>
          </a:p>
          <a:p>
            <a:pPr lvl="2"/>
            <a:r>
              <a:rPr lang="en-US" dirty="0" smtClean="0"/>
              <a:t>Showing problems / solutions – aka textbook</a:t>
            </a:r>
          </a:p>
          <a:p>
            <a:pPr lvl="2"/>
            <a:r>
              <a:rPr lang="en-US" dirty="0" smtClean="0"/>
              <a:t>Showing how it’s done – aka Apprenticeship</a:t>
            </a:r>
          </a:p>
          <a:p>
            <a:pPr lvl="2"/>
            <a:r>
              <a:rPr lang="en-US" dirty="0" smtClean="0"/>
              <a:t>Analyzing the process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one is the “right” one?</a:t>
            </a:r>
          </a:p>
          <a:p>
            <a:pPr lvl="2"/>
            <a:r>
              <a:rPr lang="en-US" dirty="0" smtClean="0"/>
              <a:t>All 3 of them!</a:t>
            </a:r>
          </a:p>
          <a:p>
            <a:pPr lvl="2"/>
            <a:r>
              <a:rPr lang="en-US" dirty="0" smtClean="0"/>
              <a:t>The last one is often missing though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71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hypothesis on how to fix it, implement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590800"/>
            <a:ext cx="6400800" cy="3429000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We need to play with what we know about priorities to get both variables to be *5</a:t>
            </a:r>
          </a:p>
          <a:p>
            <a:pPr marL="957262" lvl="2" indent="0">
              <a:buNone/>
            </a:pPr>
            <a:endParaRPr lang="en-US" dirty="0" smtClean="0"/>
          </a:p>
          <a:p>
            <a:pPr marL="957262" lvl="2" indent="0">
              <a:buNone/>
            </a:pPr>
            <a:r>
              <a:rPr lang="en-US" dirty="0" smtClean="0"/>
              <a:t>X * 5 + Y * 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3810000" y="1120140"/>
          <a:ext cx="5181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14400"/>
                <a:gridCol w="1752600"/>
                <a:gridCol w="14478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Input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Program’s Output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Expected 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Observed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506" t="15912" r="60549" b="47869"/>
          <a:stretch/>
        </p:blipFill>
        <p:spPr>
          <a:xfrm>
            <a:off x="152400" y="904706"/>
            <a:ext cx="2709949" cy="54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again!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880" y="2438400"/>
            <a:ext cx="6400800" cy="609600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Success!!!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226282"/>
              </p:ext>
            </p:extLst>
          </p:nvPr>
        </p:nvGraphicFramePr>
        <p:xfrm>
          <a:off x="3810000" y="1120140"/>
          <a:ext cx="5181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14400"/>
                <a:gridCol w="1752600"/>
                <a:gridCol w="14478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Input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Program’s Output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Expected 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Observed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75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506" t="15912" r="60549" b="47869"/>
          <a:stretch/>
        </p:blipFill>
        <p:spPr>
          <a:xfrm>
            <a:off x="152400" y="904706"/>
            <a:ext cx="2709949" cy="54198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29200" y="3124200"/>
            <a:ext cx="4419600" cy="3505200"/>
            <a:chOff x="4953000" y="2895600"/>
            <a:chExt cx="4419600" cy="3505200"/>
          </a:xfrm>
        </p:grpSpPr>
        <p:sp>
          <p:nvSpPr>
            <p:cNvPr id="5" name="Rectangle 4"/>
            <p:cNvSpPr/>
            <p:nvPr/>
          </p:nvSpPr>
          <p:spPr bwMode="auto">
            <a:xfrm>
              <a:off x="4953000" y="2895600"/>
              <a:ext cx="4419600" cy="3505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74" name="Picture 2" descr="imag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3" r="15294" b="22511"/>
            <a:stretch/>
          </p:blipFill>
          <p:spPr bwMode="auto">
            <a:xfrm>
              <a:off x="5257800" y="3200400"/>
              <a:ext cx="3810000" cy="295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12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on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First, understand what is happened &amp; why</a:t>
            </a:r>
          </a:p>
          <a:p>
            <a:pPr lvl="2"/>
            <a:r>
              <a:rPr lang="en-US" dirty="0" smtClean="0"/>
              <a:t>Then only make an informed hypothesis on how to fix it</a:t>
            </a:r>
          </a:p>
          <a:p>
            <a:pPr lvl="2"/>
            <a:r>
              <a:rPr lang="en-US" dirty="0" smtClean="0"/>
              <a:t>Do not succumb to “random programming”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03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57263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600">
                <a:solidFill>
                  <a:schemeClr val="accent1"/>
                </a:solidFill>
                <a:latin typeface="Arial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864B74-073C-42A0-8DFB-3BB1B1CEA9E7}" type="slidenum">
              <a:rPr lang="en-US" altLang="en-US" sz="15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500" smtClean="0">
              <a:solidFill>
                <a:srgbClr val="0000FF"/>
              </a:solidFill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130425"/>
            <a:ext cx="9906000" cy="1470025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Programming Skill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85900" y="3886200"/>
            <a:ext cx="7048500" cy="20574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Refactoring</a:t>
            </a:r>
          </a:p>
        </p:txBody>
      </p:sp>
    </p:spTree>
    <p:extLst>
      <p:ext uri="{BB962C8B-B14F-4D97-AF65-F5344CB8AC3E}">
        <p14:creationId xmlns:p14="http://schemas.microsoft.com/office/powerpoint/2010/main" val="20283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Skill #5 – Refactoring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906000" cy="5300662"/>
          </a:xfrm>
        </p:spPr>
        <p:txBody>
          <a:bodyPr/>
          <a:lstStyle/>
          <a:p>
            <a:pPr marL="957262" lvl="2" indent="0">
              <a:buNone/>
            </a:pPr>
            <a:r>
              <a:rPr lang="en-US" altLang="en-US" dirty="0" smtClean="0"/>
              <a:t>Rewriting same features so as to improve quality</a:t>
            </a:r>
          </a:p>
          <a:p>
            <a:pPr lvl="3"/>
            <a:r>
              <a:rPr lang="en-US" altLang="en-US" dirty="0" smtClean="0"/>
              <a:t>readability / maintainability</a:t>
            </a:r>
          </a:p>
          <a:p>
            <a:pPr lvl="3"/>
            <a:r>
              <a:rPr lang="en-US" altLang="en-US" dirty="0" smtClean="0"/>
              <a:t>performance</a:t>
            </a:r>
          </a:p>
          <a:p>
            <a:pPr lvl="3"/>
            <a:endParaRPr lang="en-US" altLang="en-US" dirty="0" smtClean="0"/>
          </a:p>
          <a:p>
            <a:pPr marL="957262" lvl="2" indent="0">
              <a:buNone/>
            </a:pPr>
            <a:r>
              <a:rPr lang="en-US" altLang="en-US" dirty="0" smtClean="0"/>
              <a:t>Always use regression testing when refactoring! </a:t>
            </a:r>
          </a:p>
          <a:p>
            <a:pPr lvl="3"/>
            <a:r>
              <a:rPr lang="en-US" altLang="en-US" dirty="0" smtClean="0"/>
              <a:t>Run tests before / after refactoring</a:t>
            </a:r>
          </a:p>
          <a:p>
            <a:pPr lvl="3"/>
            <a:r>
              <a:rPr lang="en-US" altLang="en-US" dirty="0" smtClean="0"/>
              <a:t>Make sure results are the same</a:t>
            </a:r>
          </a:p>
          <a:p>
            <a:pPr lvl="3"/>
            <a:endParaRPr lang="en-US" altLang="en-US" dirty="0" smtClean="0"/>
          </a:p>
          <a:p>
            <a:pPr marL="957262" lvl="2" indent="0">
              <a:buNone/>
            </a:pPr>
            <a:r>
              <a:rPr lang="en-US" altLang="en-US" dirty="0" smtClean="0"/>
              <a:t>Helps you understand</a:t>
            </a:r>
          </a:p>
          <a:p>
            <a:pPr lvl="3"/>
            <a:r>
              <a:rPr lang="en-US" altLang="en-US" dirty="0" smtClean="0"/>
              <a:t>Alternatives’ equivalences</a:t>
            </a:r>
          </a:p>
          <a:p>
            <a:pPr lvl="3"/>
            <a:r>
              <a:rPr lang="en-US" altLang="en-US" dirty="0" smtClean="0"/>
              <a:t>Rule of the game = Get it to work first, then improve!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20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914400"/>
            <a:ext cx="4908550" cy="3429000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Use what you learned in lectures / readings to improve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52401" y="904706"/>
            <a:ext cx="5562600" cy="54198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506" t="15912" r="60549" b="47869"/>
          <a:stretch/>
        </p:blipFill>
        <p:spPr>
          <a:xfrm>
            <a:off x="152400" y="904706"/>
            <a:ext cx="2709949" cy="5419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627" t="15912" r="60549" b="47869"/>
          <a:stretch/>
        </p:blipFill>
        <p:spPr>
          <a:xfrm>
            <a:off x="2819400" y="978134"/>
            <a:ext cx="2830484" cy="53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914400"/>
            <a:ext cx="4908550" cy="3429000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Use what you learned in lectures / readings to improve programs</a:t>
            </a:r>
          </a:p>
          <a:p>
            <a:pPr marL="957262" lvl="2" indent="0">
              <a:buNone/>
            </a:pPr>
            <a:endParaRPr lang="en-US" dirty="0"/>
          </a:p>
          <a:p>
            <a:pPr marL="957262" lvl="2" indent="0">
              <a:buNone/>
            </a:pPr>
            <a:r>
              <a:rPr lang="en-US" dirty="0" smtClean="0"/>
              <a:t>Make sure the improved version still passes the tests!!!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52401" y="904706"/>
            <a:ext cx="5562600" cy="54198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506" t="15912" r="60549" b="47869"/>
          <a:stretch/>
        </p:blipFill>
        <p:spPr>
          <a:xfrm>
            <a:off x="152400" y="904706"/>
            <a:ext cx="2709949" cy="5419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627" t="15912" r="60549" b="47869"/>
          <a:stretch/>
        </p:blipFill>
        <p:spPr>
          <a:xfrm>
            <a:off x="2819400" y="978134"/>
            <a:ext cx="2830484" cy="5346466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709541"/>
              </p:ext>
            </p:extLst>
          </p:nvPr>
        </p:nvGraphicFramePr>
        <p:xfrm>
          <a:off x="5911850" y="4876800"/>
          <a:ext cx="384175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1219200"/>
                <a:gridCol w="125095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Input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Values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Program’s Output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Expected 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Observed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75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457200" y="3733800"/>
            <a:ext cx="2133600" cy="688571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76600" y="3757353"/>
            <a:ext cx="2133600" cy="738447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on Refactoring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Know </a:t>
            </a:r>
          </a:p>
          <a:p>
            <a:pPr lvl="3"/>
            <a:r>
              <a:rPr lang="en-US" dirty="0" smtClean="0"/>
              <a:t>your language constructs</a:t>
            </a:r>
          </a:p>
          <a:p>
            <a:pPr lvl="3"/>
            <a:r>
              <a:rPr lang="en-US" dirty="0" smtClean="0"/>
              <a:t>their differences / similarities / tradeoffs</a:t>
            </a:r>
          </a:p>
          <a:p>
            <a:pPr lvl="2"/>
            <a:r>
              <a:rPr lang="en-US" dirty="0" smtClean="0"/>
              <a:t>Do not start refactoring before you have something that works</a:t>
            </a:r>
          </a:p>
          <a:p>
            <a:pPr lvl="2"/>
            <a:r>
              <a:rPr lang="en-US" dirty="0" smtClean="0"/>
              <a:t>“works” = passes enough tests to give you confidence it’s implementing </a:t>
            </a:r>
            <a:r>
              <a:rPr lang="en-US" dirty="0" smtClean="0">
                <a:solidFill>
                  <a:srgbClr val="FFFF00"/>
                </a:solidFill>
              </a:rPr>
              <a:t>all of the </a:t>
            </a:r>
            <a:r>
              <a:rPr lang="en-US" dirty="0" smtClean="0"/>
              <a:t>requirements </a:t>
            </a:r>
            <a:r>
              <a:rPr lang="en-US" dirty="0" smtClean="0">
                <a:solidFill>
                  <a:srgbClr val="FFFF00"/>
                </a:solidFill>
              </a:rPr>
              <a:t>accurately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82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57263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600">
                <a:solidFill>
                  <a:schemeClr val="accent1"/>
                </a:solidFill>
                <a:latin typeface="Arial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864B74-073C-42A0-8DFB-3BB1B1CEA9E7}" type="slidenum">
              <a:rPr lang="en-US" altLang="en-US" sz="15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500" smtClean="0">
              <a:solidFill>
                <a:srgbClr val="0000FF"/>
              </a:solidFill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130425"/>
            <a:ext cx="9906000" cy="1470025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Programming Skill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85900" y="3886200"/>
            <a:ext cx="7048500" cy="20574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Designing</a:t>
            </a:r>
          </a:p>
        </p:txBody>
      </p:sp>
    </p:spTree>
    <p:extLst>
      <p:ext uri="{BB962C8B-B14F-4D97-AF65-F5344CB8AC3E}">
        <p14:creationId xmlns:p14="http://schemas.microsoft.com/office/powerpoint/2010/main" val="18987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Skill #6 – Designing / Problem-Solving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138"/>
            <a:ext cx="9906000" cy="5300662"/>
          </a:xfrm>
        </p:spPr>
        <p:txBody>
          <a:bodyPr/>
          <a:lstStyle/>
          <a:p>
            <a:pPr lvl="2">
              <a:defRPr/>
            </a:pPr>
            <a:r>
              <a:rPr lang="en-US" altLang="en-US" dirty="0" smtClean="0"/>
              <a:t>You see now </a:t>
            </a:r>
          </a:p>
          <a:p>
            <a:pPr lvl="3">
              <a:defRPr/>
            </a:pPr>
            <a:r>
              <a:rPr lang="en-US" altLang="en-US" dirty="0" smtClean="0"/>
              <a:t>Skills need to be mastered before to “write programs”</a:t>
            </a:r>
          </a:p>
          <a:p>
            <a:pPr lvl="3">
              <a:defRPr/>
            </a:pPr>
            <a:r>
              <a:rPr lang="en-US" altLang="en-US" dirty="0" smtClean="0"/>
              <a:t>How they are necessary to design new programs</a:t>
            </a:r>
          </a:p>
          <a:p>
            <a:pPr lvl="3">
              <a:defRPr/>
            </a:pPr>
            <a:endParaRPr lang="en-US" altLang="en-US" dirty="0" smtClean="0"/>
          </a:p>
          <a:p>
            <a:pPr lvl="2">
              <a:defRPr/>
            </a:pPr>
            <a:r>
              <a:rPr lang="en-US" altLang="en-US" dirty="0" smtClean="0"/>
              <a:t>What is designing? </a:t>
            </a:r>
          </a:p>
          <a:p>
            <a:pPr lvl="3">
              <a:defRPr/>
            </a:pPr>
            <a:r>
              <a:rPr lang="en-US" altLang="en-US" dirty="0" smtClean="0"/>
              <a:t>Take </a:t>
            </a:r>
            <a:r>
              <a:rPr lang="en-US" altLang="en-US" dirty="0"/>
              <a:t>requirements with </a:t>
            </a:r>
            <a:r>
              <a:rPr lang="en-US" altLang="en-US" dirty="0">
                <a:solidFill>
                  <a:srgbClr val="FFFF00"/>
                </a:solidFill>
              </a:rPr>
              <a:t>no details </a:t>
            </a:r>
            <a:r>
              <a:rPr lang="en-US" altLang="en-US" dirty="0"/>
              <a:t>on </a:t>
            </a:r>
            <a:r>
              <a:rPr lang="en-US" altLang="en-US" dirty="0">
                <a:solidFill>
                  <a:srgbClr val="FFFF00"/>
                </a:solidFill>
              </a:rPr>
              <a:t>how</a:t>
            </a:r>
            <a:r>
              <a:rPr lang="en-US" altLang="en-US" dirty="0"/>
              <a:t> to address them, just </a:t>
            </a:r>
            <a:r>
              <a:rPr lang="en-US" altLang="en-US" dirty="0">
                <a:solidFill>
                  <a:srgbClr val="FFFF00"/>
                </a:solidFill>
              </a:rPr>
              <a:t>what</a:t>
            </a:r>
            <a:r>
              <a:rPr lang="en-US" altLang="en-US" dirty="0"/>
              <a:t> is desired by client</a:t>
            </a:r>
          </a:p>
          <a:p>
            <a:pPr lvl="3">
              <a:defRPr/>
            </a:pPr>
            <a:r>
              <a:rPr lang="en-US" altLang="en-US" dirty="0" smtClean="0"/>
              <a:t>It is </a:t>
            </a:r>
            <a:r>
              <a:rPr lang="en-US" altLang="en-US" dirty="0" smtClean="0">
                <a:solidFill>
                  <a:srgbClr val="FFFF00"/>
                </a:solidFill>
              </a:rPr>
              <a:t>not the same </a:t>
            </a:r>
            <a:r>
              <a:rPr lang="en-US" altLang="en-US" dirty="0" smtClean="0"/>
              <a:t>as </a:t>
            </a:r>
            <a:r>
              <a:rPr lang="en-US" altLang="en-US" dirty="0" smtClean="0">
                <a:solidFill>
                  <a:srgbClr val="FFFF00"/>
                </a:solidFill>
              </a:rPr>
              <a:t>implementing</a:t>
            </a:r>
            <a:r>
              <a:rPr lang="en-US" altLang="en-US" dirty="0" smtClean="0"/>
              <a:t>!!!</a:t>
            </a:r>
          </a:p>
          <a:p>
            <a:pPr lvl="3">
              <a:defRPr/>
            </a:pPr>
            <a:r>
              <a:rPr lang="en-US" altLang="en-US" dirty="0" smtClean="0"/>
              <a:t>Pick a </a:t>
            </a:r>
            <a:r>
              <a:rPr lang="en-US" altLang="en-US" dirty="0" smtClean="0">
                <a:solidFill>
                  <a:srgbClr val="FFFF00"/>
                </a:solidFill>
              </a:rPr>
              <a:t>micro-feature</a:t>
            </a:r>
            <a:r>
              <a:rPr lang="en-US" altLang="en-US" dirty="0" smtClean="0"/>
              <a:t> from requirements </a:t>
            </a:r>
          </a:p>
          <a:p>
            <a:pPr lvl="3">
              <a:defRPr/>
            </a:pPr>
            <a:r>
              <a:rPr lang="en-US" altLang="en-US" dirty="0" smtClean="0"/>
              <a:t>Design </a:t>
            </a:r>
            <a:r>
              <a:rPr lang="en-US" altLang="en-US" dirty="0"/>
              <a:t>/ implement / test / debug / refactor </a:t>
            </a:r>
            <a:r>
              <a:rPr lang="en-US" altLang="en-US" dirty="0" smtClean="0"/>
              <a:t>it</a:t>
            </a:r>
            <a:endParaRPr lang="en-US" altLang="en-US" dirty="0"/>
          </a:p>
          <a:p>
            <a:pPr lvl="3">
              <a:defRPr/>
            </a:pPr>
            <a:r>
              <a:rPr lang="en-US" altLang="en-US" dirty="0" smtClean="0"/>
              <a:t>Keep doing this until you are done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43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57263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600">
                <a:solidFill>
                  <a:schemeClr val="accent1"/>
                </a:solidFill>
                <a:latin typeface="Arial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864B74-073C-42A0-8DFB-3BB1B1CEA9E7}" type="slidenum">
              <a:rPr lang="en-US" altLang="en-US" sz="15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500" smtClean="0">
              <a:solidFill>
                <a:srgbClr val="0000FF"/>
              </a:solidFill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130425"/>
            <a:ext cx="99060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Programming Skill vs. Programming Skills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85900" y="3886200"/>
            <a:ext cx="7048500" cy="20574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What are the programming skills?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#6 – Designing /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4400" y="1100138"/>
            <a:ext cx="6400800" cy="4919662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Implementation Question</a:t>
            </a:r>
          </a:p>
          <a:p>
            <a:pPr marL="1436687" lvl="3" indent="0">
              <a:buNone/>
            </a:pPr>
            <a:r>
              <a:rPr lang="en-US" sz="2400" i="1" dirty="0" smtClean="0"/>
              <a:t>Write </a:t>
            </a:r>
            <a:r>
              <a:rPr lang="en-US" sz="2400" i="1" dirty="0"/>
              <a:t>a program which declares a variable “sum” of data type integer and initialize to zero. You will then read from the user an integer value and store it inside a variable “number” of data type integer. You will keep reading such a value in a loop until the user enters a negative value at which point you will end the loop. For each value you read, add it to the variable “</a:t>
            </a:r>
            <a:r>
              <a:rPr lang="en-US" sz="2400" i="1" dirty="0" smtClean="0"/>
              <a:t>sum”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40250" y="1100138"/>
            <a:ext cx="5365750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74" tIns="47887" rIns="95774" bIns="47887" numCol="1" anchor="t" anchorCtr="0" compatLnSpc="1">
            <a:prstTxWarp prst="textNoShape">
              <a:avLst/>
            </a:prstTxWarp>
          </a:bodyPr>
          <a:lstStyle>
            <a:lvl1pPr marL="358775" indent="-35877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accent1"/>
                </a:solidFill>
                <a:latin typeface="+mn-lt"/>
              </a:defRPr>
            </a:lvl4pPr>
            <a:lvl5pPr marL="215582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26130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702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274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9846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957262" lvl="2" indent="0">
              <a:buNone/>
            </a:pPr>
            <a:r>
              <a:rPr lang="en-US" b="0" kern="0" dirty="0" smtClean="0"/>
              <a:t>Design Question</a:t>
            </a:r>
          </a:p>
          <a:p>
            <a:pPr marL="1436687" lvl="3" indent="0">
              <a:buNone/>
            </a:pPr>
            <a:r>
              <a:rPr lang="en-US" sz="2400" b="0" i="1" kern="0" dirty="0" smtClean="0"/>
              <a:t>Write a program which displays the sum of a variable number of integers read from the user. You will let the user enter all integers to be summed consecutively until they enter a negative value.</a:t>
            </a:r>
            <a:endParaRPr lang="en-US" sz="2400" b="0" kern="0" dirty="0" smtClean="0"/>
          </a:p>
          <a:p>
            <a:pPr lvl="2"/>
            <a:endParaRPr lang="en-US" b="0" kern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486400" y="1100138"/>
            <a:ext cx="0" cy="51482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2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on Designing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Take COP3515 IT Program Design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This is where we focus a bit more on this skill than the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44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57263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600">
                <a:solidFill>
                  <a:schemeClr val="accent1"/>
                </a:solidFill>
                <a:latin typeface="Arial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5695EA-3912-41FF-8B7F-21DA462F45D7}" type="slidenum">
              <a:rPr lang="en-US" altLang="en-US" sz="15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500" smtClean="0">
              <a:solidFill>
                <a:srgbClr val="0000FF"/>
              </a:solidFill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130425"/>
            <a:ext cx="99060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PTP at a glance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85800" y="3886200"/>
            <a:ext cx="8686800" cy="20574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So… </a:t>
            </a:r>
          </a:p>
          <a:p>
            <a:pPr algn="l" eaLnBrk="1" hangingPunct="1"/>
            <a:r>
              <a:rPr lang="en-US" altLang="en-US" dirty="0"/>
              <a:t>W</a:t>
            </a:r>
            <a:r>
              <a:rPr lang="en-US" altLang="en-US" dirty="0" smtClean="0"/>
              <a:t>hat do we really do when we program?</a:t>
            </a:r>
          </a:p>
          <a:p>
            <a:pPr algn="l" eaLnBrk="1" hangingPunct="1"/>
            <a:r>
              <a:rPr lang="en-US" altLang="en-US" dirty="0" smtClean="0"/>
              <a:t>We combine all these skills!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PTP made Explicit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19200" y="1447800"/>
            <a:ext cx="14478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Design</a:t>
            </a:r>
          </a:p>
          <a:p>
            <a:pPr algn="ctr">
              <a:defRPr/>
            </a:pPr>
            <a:r>
              <a:rPr lang="en-US" sz="1600" dirty="0"/>
              <a:t>hypothesis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200" y="7620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Implement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91000" y="14478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Test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24200" y="22098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Refactor</a:t>
            </a:r>
          </a:p>
        </p:txBody>
      </p:sp>
      <p:cxnSp>
        <p:nvCxnSpPr>
          <p:cNvPr id="9" name="Shape 30"/>
          <p:cNvCxnSpPr>
            <a:stCxn id="6" idx="3"/>
            <a:endCxn id="7" idx="0"/>
          </p:cNvCxnSpPr>
          <p:nvPr/>
        </p:nvCxnSpPr>
        <p:spPr>
          <a:xfrm>
            <a:off x="4038600" y="990600"/>
            <a:ext cx="800100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31"/>
          <p:cNvCxnSpPr>
            <a:stCxn id="7" idx="2"/>
            <a:endCxn id="8" idx="3"/>
          </p:cNvCxnSpPr>
          <p:nvPr/>
        </p:nvCxnSpPr>
        <p:spPr>
          <a:xfrm rot="5400000">
            <a:off x="4362450" y="1962150"/>
            <a:ext cx="533400" cy="419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32"/>
          <p:cNvCxnSpPr>
            <a:stCxn id="8" idx="1"/>
            <a:endCxn id="5" idx="2"/>
          </p:cNvCxnSpPr>
          <p:nvPr/>
        </p:nvCxnSpPr>
        <p:spPr>
          <a:xfrm rot="10800000">
            <a:off x="1943100" y="1905000"/>
            <a:ext cx="1181100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33"/>
          <p:cNvCxnSpPr>
            <a:stCxn id="5" idx="0"/>
            <a:endCxn id="6" idx="1"/>
          </p:cNvCxnSpPr>
          <p:nvPr/>
        </p:nvCxnSpPr>
        <p:spPr>
          <a:xfrm rot="5400000" flipH="1" flipV="1">
            <a:off x="2114550" y="819150"/>
            <a:ext cx="457200" cy="800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133600" y="3733800"/>
            <a:ext cx="6248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Requirements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 rot="16200000">
            <a:off x="1038226" y="2855912"/>
            <a:ext cx="1039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rgbClr val="FFFF00"/>
                </a:solidFill>
              </a:rPr>
              <a:t>Extract </a:t>
            </a:r>
          </a:p>
          <a:p>
            <a:endParaRPr lang="en-US" altLang="en-US" sz="1600">
              <a:solidFill>
                <a:srgbClr val="FFFF00"/>
              </a:solidFill>
            </a:endParaRPr>
          </a:p>
          <a:p>
            <a:r>
              <a:rPr lang="en-US" altLang="en-US" sz="1600">
                <a:solidFill>
                  <a:srgbClr val="FFFF00"/>
                </a:solidFill>
              </a:rPr>
              <a:t>Features</a:t>
            </a:r>
          </a:p>
        </p:txBody>
      </p:sp>
      <p:sp>
        <p:nvSpPr>
          <p:cNvPr id="22" name="Up Arrow 21"/>
          <p:cNvSpPr/>
          <p:nvPr/>
        </p:nvSpPr>
        <p:spPr>
          <a:xfrm>
            <a:off x="4724400" y="2057400"/>
            <a:ext cx="685800" cy="1587500"/>
          </a:xfrm>
          <a:prstGeom prst="upArrow">
            <a:avLst>
              <a:gd name="adj1" fmla="val 31075"/>
              <a:gd name="adj2" fmla="val 31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Bent Arrow 22"/>
          <p:cNvSpPr/>
          <p:nvPr/>
        </p:nvSpPr>
        <p:spPr>
          <a:xfrm rot="16200000">
            <a:off x="674688" y="2678112"/>
            <a:ext cx="1957388" cy="868363"/>
          </a:xfrm>
          <a:prstGeom prst="bentArrow">
            <a:avLst>
              <a:gd name="adj1" fmla="val 25000"/>
              <a:gd name="adj2" fmla="val 3767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 rot="16200000">
            <a:off x="4594225" y="2657475"/>
            <a:ext cx="938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rgbClr val="FFFF00"/>
                </a:solidFill>
              </a:rPr>
              <a:t>Extract </a:t>
            </a:r>
          </a:p>
          <a:p>
            <a:endParaRPr lang="en-US" altLang="en-US" sz="1600">
              <a:solidFill>
                <a:srgbClr val="FFFF00"/>
              </a:solidFill>
            </a:endParaRPr>
          </a:p>
          <a:p>
            <a:r>
              <a:rPr lang="en-US" altLang="en-US" sz="1600">
                <a:solidFill>
                  <a:srgbClr val="FFFF00"/>
                </a:solidFill>
              </a:rPr>
              <a:t>Tests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7044" y="4267200"/>
            <a:ext cx="7792156" cy="2057400"/>
          </a:xfrm>
          <a:prstGeom prst="rect">
            <a:avLst/>
          </a:prstGeom>
          <a:solidFill>
            <a:srgbClr val="BBE0E3">
              <a:alpha val="1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7044" y="4482405"/>
            <a:ext cx="7792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all" dirty="0" smtClean="0">
                <a:solidFill>
                  <a:schemeClr val="bg1"/>
                </a:solidFill>
              </a:rPr>
              <a:t>Write a program which keeps reading positive integers from the user (representing </a:t>
            </a:r>
          </a:p>
          <a:p>
            <a:r>
              <a:rPr lang="en-US" sz="1200" cap="all" dirty="0" smtClean="0">
                <a:solidFill>
                  <a:schemeClr val="bg1"/>
                </a:solidFill>
              </a:rPr>
              <a:t>grades), sums them and keeps track of how many values are entered. Please note </a:t>
            </a:r>
          </a:p>
          <a:p>
            <a:r>
              <a:rPr lang="en-US" sz="1200" cap="all" dirty="0" smtClean="0">
                <a:solidFill>
                  <a:schemeClr val="bg1"/>
                </a:solidFill>
              </a:rPr>
              <a:t>that the value has to be between 0 and 100 (inclusive). If the user types a negative </a:t>
            </a:r>
          </a:p>
          <a:p>
            <a:r>
              <a:rPr lang="en-US" sz="1200" cap="all" dirty="0" smtClean="0">
                <a:solidFill>
                  <a:schemeClr val="bg1"/>
                </a:solidFill>
              </a:rPr>
              <a:t>value, you will stop asking for values and compute the average of all positive </a:t>
            </a:r>
          </a:p>
          <a:p>
            <a:r>
              <a:rPr lang="en-US" sz="1200" cap="all" dirty="0" smtClean="0">
                <a:solidFill>
                  <a:schemeClr val="bg1"/>
                </a:solidFill>
              </a:rPr>
              <a:t>values provided. If the user types a value greater than 100, you will ignore it and </a:t>
            </a:r>
          </a:p>
          <a:p>
            <a:r>
              <a:rPr lang="en-US" sz="1200" cap="all" dirty="0" smtClean="0">
                <a:solidFill>
                  <a:schemeClr val="bg1"/>
                </a:solidFill>
              </a:rPr>
              <a:t>display an error message inviting the user to give you another value for this </a:t>
            </a:r>
          </a:p>
          <a:p>
            <a:r>
              <a:rPr lang="en-US" sz="1200" cap="all" dirty="0" smtClean="0">
                <a:solidFill>
                  <a:schemeClr val="bg1"/>
                </a:solidFill>
              </a:rPr>
              <a:t>particular grade.</a:t>
            </a:r>
            <a:endParaRPr lang="en-US" sz="1200" cap="all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391400" y="5715000"/>
            <a:ext cx="11430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 Agree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715000" y="5715000"/>
            <a:ext cx="16002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 Thanks</a:t>
            </a:r>
          </a:p>
        </p:txBody>
      </p:sp>
    </p:spTree>
    <p:extLst>
      <p:ext uri="{BB962C8B-B14F-4D97-AF65-F5344CB8AC3E}">
        <p14:creationId xmlns:p14="http://schemas.microsoft.com/office/powerpoint/2010/main" val="3949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PTP made Explicit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19200" y="2514600"/>
            <a:ext cx="14478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Design</a:t>
            </a:r>
          </a:p>
          <a:p>
            <a:pPr algn="ctr">
              <a:defRPr/>
            </a:pPr>
            <a:r>
              <a:rPr lang="en-US" sz="1600" dirty="0"/>
              <a:t>hypothesis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200" y="18288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Implement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91000" y="25146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Test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24200" y="32766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Refactor</a:t>
            </a:r>
          </a:p>
        </p:txBody>
      </p:sp>
      <p:cxnSp>
        <p:nvCxnSpPr>
          <p:cNvPr id="9" name="Shape 30"/>
          <p:cNvCxnSpPr>
            <a:stCxn id="6" idx="3"/>
            <a:endCxn id="7" idx="0"/>
          </p:cNvCxnSpPr>
          <p:nvPr/>
        </p:nvCxnSpPr>
        <p:spPr>
          <a:xfrm>
            <a:off x="4038600" y="2057400"/>
            <a:ext cx="800100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31"/>
          <p:cNvCxnSpPr>
            <a:stCxn id="7" idx="2"/>
            <a:endCxn id="8" idx="3"/>
          </p:cNvCxnSpPr>
          <p:nvPr/>
        </p:nvCxnSpPr>
        <p:spPr>
          <a:xfrm rot="5400000">
            <a:off x="4362450" y="3028950"/>
            <a:ext cx="533400" cy="419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32"/>
          <p:cNvCxnSpPr>
            <a:stCxn id="8" idx="1"/>
            <a:endCxn id="5" idx="2"/>
          </p:cNvCxnSpPr>
          <p:nvPr/>
        </p:nvCxnSpPr>
        <p:spPr>
          <a:xfrm rot="10800000">
            <a:off x="1943100" y="2971800"/>
            <a:ext cx="1181100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33"/>
          <p:cNvCxnSpPr>
            <a:stCxn id="5" idx="0"/>
            <a:endCxn id="6" idx="1"/>
          </p:cNvCxnSpPr>
          <p:nvPr/>
        </p:nvCxnSpPr>
        <p:spPr>
          <a:xfrm rot="5400000" flipH="1" flipV="1">
            <a:off x="2114550" y="1885950"/>
            <a:ext cx="457200" cy="800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943600" y="18288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Trace Problem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43800" y="2514600"/>
            <a:ext cx="14478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Design hypothesis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24600" y="32766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Implement</a:t>
            </a:r>
          </a:p>
        </p:txBody>
      </p:sp>
      <p:cxnSp>
        <p:nvCxnSpPr>
          <p:cNvPr id="16" name="Shape 37"/>
          <p:cNvCxnSpPr>
            <a:stCxn id="13" idx="3"/>
            <a:endCxn id="14" idx="0"/>
          </p:cNvCxnSpPr>
          <p:nvPr/>
        </p:nvCxnSpPr>
        <p:spPr>
          <a:xfrm>
            <a:off x="7239000" y="2057400"/>
            <a:ext cx="1028700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38"/>
          <p:cNvCxnSpPr>
            <a:stCxn id="14" idx="2"/>
            <a:endCxn id="15" idx="3"/>
          </p:cNvCxnSpPr>
          <p:nvPr/>
        </p:nvCxnSpPr>
        <p:spPr>
          <a:xfrm rot="5400000">
            <a:off x="7677150" y="2914650"/>
            <a:ext cx="533400" cy="647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47"/>
          <p:cNvCxnSpPr>
            <a:stCxn id="15" idx="1"/>
          </p:cNvCxnSpPr>
          <p:nvPr/>
        </p:nvCxnSpPr>
        <p:spPr>
          <a:xfrm rot="10800000">
            <a:off x="5219700" y="2971800"/>
            <a:ext cx="1104900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54"/>
          <p:cNvCxnSpPr>
            <a:endCxn id="13" idx="1"/>
          </p:cNvCxnSpPr>
          <p:nvPr/>
        </p:nvCxnSpPr>
        <p:spPr>
          <a:xfrm flipV="1">
            <a:off x="5181600" y="2057400"/>
            <a:ext cx="762000" cy="457200"/>
          </a:xfrm>
          <a:prstGeom prst="bentConnector3">
            <a:avLst>
              <a:gd name="adj1" fmla="val -225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133600" y="4800600"/>
            <a:ext cx="6248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Requirements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 rot="16200000">
            <a:off x="1038226" y="3922712"/>
            <a:ext cx="1039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rgbClr val="FFFF00"/>
                </a:solidFill>
              </a:rPr>
              <a:t>Extract </a:t>
            </a:r>
          </a:p>
          <a:p>
            <a:endParaRPr lang="en-US" altLang="en-US" sz="1600">
              <a:solidFill>
                <a:srgbClr val="FFFF00"/>
              </a:solidFill>
            </a:endParaRPr>
          </a:p>
          <a:p>
            <a:r>
              <a:rPr lang="en-US" altLang="en-US" sz="1600">
                <a:solidFill>
                  <a:srgbClr val="FFFF00"/>
                </a:solidFill>
              </a:rPr>
              <a:t>Features</a:t>
            </a:r>
          </a:p>
        </p:txBody>
      </p:sp>
      <p:sp>
        <p:nvSpPr>
          <p:cNvPr id="22" name="Up Arrow 21"/>
          <p:cNvSpPr/>
          <p:nvPr/>
        </p:nvSpPr>
        <p:spPr>
          <a:xfrm>
            <a:off x="4724400" y="3124200"/>
            <a:ext cx="685800" cy="1587500"/>
          </a:xfrm>
          <a:prstGeom prst="upArrow">
            <a:avLst>
              <a:gd name="adj1" fmla="val 31075"/>
              <a:gd name="adj2" fmla="val 31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Bent Arrow 22"/>
          <p:cNvSpPr/>
          <p:nvPr/>
        </p:nvSpPr>
        <p:spPr>
          <a:xfrm rot="16200000">
            <a:off x="674688" y="3744912"/>
            <a:ext cx="1957388" cy="868363"/>
          </a:xfrm>
          <a:prstGeom prst="bentArrow">
            <a:avLst>
              <a:gd name="adj1" fmla="val 25000"/>
              <a:gd name="adj2" fmla="val 3767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10800000">
            <a:off x="5562600" y="2362200"/>
            <a:ext cx="1230313" cy="868363"/>
          </a:xfrm>
          <a:prstGeom prst="bentArrow">
            <a:avLst>
              <a:gd name="adj1" fmla="val 18209"/>
              <a:gd name="adj2" fmla="val 37676"/>
              <a:gd name="adj3" fmla="val 25000"/>
              <a:gd name="adj4" fmla="val 47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 rot="16200000">
            <a:off x="4594225" y="3724275"/>
            <a:ext cx="938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rgbClr val="FFFF00"/>
                </a:solidFill>
              </a:rPr>
              <a:t>Extract </a:t>
            </a:r>
          </a:p>
          <a:p>
            <a:endParaRPr lang="en-US" altLang="en-US" sz="1600">
              <a:solidFill>
                <a:srgbClr val="FFFF00"/>
              </a:solidFill>
            </a:endParaRPr>
          </a:p>
          <a:p>
            <a:r>
              <a:rPr lang="en-US" altLang="en-US" sz="1600">
                <a:solidFill>
                  <a:srgbClr val="FFFF00"/>
                </a:solidFill>
              </a:rPr>
              <a:t>Tests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5791200" y="2522538"/>
            <a:ext cx="9382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>
                <a:solidFill>
                  <a:srgbClr val="FFFF00"/>
                </a:solidFill>
              </a:rPr>
              <a:t>Extract </a:t>
            </a:r>
          </a:p>
          <a:p>
            <a:endParaRPr lang="en-US" altLang="en-US" sz="1200">
              <a:solidFill>
                <a:srgbClr val="FFFF00"/>
              </a:solidFill>
            </a:endParaRPr>
          </a:p>
          <a:p>
            <a:r>
              <a:rPr lang="en-US" altLang="en-US" sz="1600">
                <a:solidFill>
                  <a:srgbClr val="FFFF00"/>
                </a:solidFill>
              </a:rPr>
              <a:t>bugs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0" y="5537994"/>
            <a:ext cx="9753600" cy="63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74" tIns="47887" rIns="95774" bIns="47887" numCol="1" anchor="t" anchorCtr="0" compatLnSpc="1">
            <a:prstTxWarp prst="textNoShape">
              <a:avLst/>
            </a:prstTxWarp>
          </a:bodyPr>
          <a:lstStyle>
            <a:lvl1pPr marL="358775" indent="-358775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accent1"/>
                </a:solidFill>
                <a:latin typeface="+mn-lt"/>
              </a:defRPr>
            </a:lvl4pPr>
            <a:lvl5pPr marL="215582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26130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0702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5274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984625" indent="-239713" algn="l" defTabSz="957263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957262" lvl="2" indent="0">
              <a:buNone/>
            </a:pPr>
            <a:r>
              <a:rPr lang="en-US" b="0" kern="0" dirty="0" smtClean="0"/>
              <a:t>What if the tests are failing though?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7883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57263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600">
                <a:solidFill>
                  <a:schemeClr val="accent1"/>
                </a:solidFill>
                <a:latin typeface="Arial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9FCB1F-8297-48F0-943B-8B65153BB2FC}" type="slidenum">
              <a:rPr lang="en-US" altLang="en-US" sz="15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500" smtClean="0">
              <a:solidFill>
                <a:srgbClr val="0000FF"/>
              </a:solidFill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130425"/>
            <a:ext cx="99060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 what is this all about?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85900" y="3886200"/>
            <a:ext cx="7962900" cy="20574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Programming is an iterative process</a:t>
            </a:r>
          </a:p>
          <a:p>
            <a:pPr algn="l" eaLnBrk="1" hangingPunct="1"/>
            <a:r>
              <a:rPr lang="en-US" altLang="en-US" dirty="0" smtClean="0"/>
              <a:t>Making errors is part of the process!</a:t>
            </a:r>
          </a:p>
          <a:p>
            <a:pPr algn="l" eaLnBrk="1" hangingPunct="1"/>
            <a:r>
              <a:rPr lang="en-US" altLang="en-US" dirty="0" smtClean="0"/>
              <a:t>The Programming “algorithm” ;p</a:t>
            </a:r>
          </a:p>
        </p:txBody>
      </p:sp>
    </p:spTree>
    <p:extLst>
      <p:ext uri="{BB962C8B-B14F-4D97-AF65-F5344CB8AC3E}">
        <p14:creationId xmlns:p14="http://schemas.microsoft.com/office/powerpoint/2010/main" val="10135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Programming is an iterative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753600" cy="4724400"/>
          </a:xfrm>
        </p:spPr>
        <p:txBody>
          <a:bodyPr/>
          <a:lstStyle/>
          <a:p>
            <a:pPr marL="957262" lvl="2" indent="0">
              <a:buNone/>
            </a:pPr>
            <a:r>
              <a:rPr lang="en-US" dirty="0" smtClean="0"/>
              <a:t>It’s not about “getting it right” the 1</a:t>
            </a:r>
            <a:r>
              <a:rPr lang="en-US" baseline="30000" dirty="0" smtClean="0"/>
              <a:t>st</a:t>
            </a:r>
            <a:r>
              <a:rPr lang="en-US" dirty="0" smtClean="0"/>
              <a:t> time</a:t>
            </a:r>
          </a:p>
          <a:p>
            <a:pPr lvl="3"/>
            <a:r>
              <a:rPr lang="en-US" dirty="0" smtClean="0"/>
              <a:t>Understand </a:t>
            </a:r>
            <a:r>
              <a:rPr lang="en-US" dirty="0" smtClean="0">
                <a:solidFill>
                  <a:srgbClr val="FFFF00"/>
                </a:solidFill>
              </a:rPr>
              <a:t>what happens </a:t>
            </a:r>
            <a:r>
              <a:rPr lang="en-US" dirty="0" smtClean="0"/>
              <a:t>&amp; know </a:t>
            </a:r>
            <a:r>
              <a:rPr lang="en-US" dirty="0" smtClean="0">
                <a:solidFill>
                  <a:srgbClr val="FFFF00"/>
                </a:solidFill>
              </a:rPr>
              <a:t>what you need</a:t>
            </a:r>
          </a:p>
          <a:p>
            <a:pPr lvl="3"/>
            <a:r>
              <a:rPr lang="en-US" dirty="0" smtClean="0"/>
              <a:t>Adapt what you have &amp; get it </a:t>
            </a:r>
            <a:r>
              <a:rPr lang="en-US" dirty="0" smtClean="0">
                <a:solidFill>
                  <a:srgbClr val="FFFF00"/>
                </a:solidFill>
              </a:rPr>
              <a:t>incrementally</a:t>
            </a:r>
            <a:r>
              <a:rPr lang="en-US" dirty="0" smtClean="0"/>
              <a:t> closer to what you need</a:t>
            </a:r>
          </a:p>
          <a:p>
            <a:pPr lvl="3"/>
            <a:endParaRPr lang="en-US" dirty="0"/>
          </a:p>
          <a:p>
            <a:pPr marL="957262" lvl="2" indent="0">
              <a:buNone/>
            </a:pPr>
            <a:r>
              <a:rPr lang="en-US" dirty="0" smtClean="0"/>
              <a:t>Making errors is part of the PTP</a:t>
            </a:r>
            <a:endParaRPr lang="en-US" dirty="0"/>
          </a:p>
          <a:p>
            <a:pPr lvl="3"/>
            <a:r>
              <a:rPr lang="en-US" dirty="0"/>
              <a:t>Do not “feel bad” because you are making errors </a:t>
            </a:r>
          </a:p>
          <a:p>
            <a:pPr lvl="3"/>
            <a:r>
              <a:rPr lang="en-US" dirty="0"/>
              <a:t>Do not just change things randomly until the program passes the tests</a:t>
            </a:r>
          </a:p>
          <a:p>
            <a:pPr lvl="3"/>
            <a:r>
              <a:rPr lang="en-US" dirty="0"/>
              <a:t>Instead, </a:t>
            </a:r>
            <a:r>
              <a:rPr lang="en-US" dirty="0">
                <a:solidFill>
                  <a:srgbClr val="FFFF00"/>
                </a:solidFill>
              </a:rPr>
              <a:t>understand &amp; learn from your errors</a:t>
            </a:r>
            <a:r>
              <a:rPr lang="en-US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80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Programming is an iterative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753600" cy="4724400"/>
          </a:xfrm>
        </p:spPr>
        <p:txBody>
          <a:bodyPr/>
          <a:lstStyle/>
          <a:p>
            <a:pPr lvl="2"/>
            <a:r>
              <a:rPr lang="en-US" dirty="0" smtClean="0"/>
              <a:t>So Programming means…</a:t>
            </a:r>
          </a:p>
          <a:p>
            <a:pPr lvl="3"/>
            <a:r>
              <a:rPr lang="en-US" dirty="0" smtClean="0"/>
              <a:t>Decide what SMALL feature you will implement next</a:t>
            </a:r>
          </a:p>
          <a:p>
            <a:pPr lvl="3"/>
            <a:r>
              <a:rPr lang="en-US" dirty="0" smtClean="0"/>
              <a:t>Design your SMALL solution – a few lines only</a:t>
            </a:r>
          </a:p>
          <a:p>
            <a:pPr lvl="3"/>
            <a:r>
              <a:rPr lang="en-US" dirty="0" smtClean="0"/>
              <a:t>Implement it</a:t>
            </a:r>
          </a:p>
          <a:p>
            <a:pPr lvl="3"/>
            <a:r>
              <a:rPr lang="en-US" dirty="0" smtClean="0"/>
              <a:t>Make sure it implements the requirements, do not move to the next step until what you implemented works!</a:t>
            </a:r>
          </a:p>
          <a:p>
            <a:pPr lvl="3"/>
            <a:r>
              <a:rPr lang="en-US" dirty="0" smtClean="0"/>
              <a:t>Rinse &amp; repeat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82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on a minute there…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0138"/>
            <a:ext cx="9067800" cy="4919662"/>
          </a:xfrm>
        </p:spPr>
        <p:txBody>
          <a:bodyPr/>
          <a:lstStyle/>
          <a:p>
            <a:pPr lvl="2"/>
            <a:r>
              <a:rPr lang="en-US" dirty="0" smtClean="0"/>
              <a:t>It is not really an “algorithm” e.g. “design hypothesis”???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This is where programmers’ skills shine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46513" y="3048000"/>
            <a:ext cx="14478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Design</a:t>
            </a:r>
          </a:p>
          <a:p>
            <a:pPr algn="ctr">
              <a:defRPr/>
            </a:pPr>
            <a:r>
              <a:rPr lang="en-US" sz="1600" dirty="0"/>
              <a:t>hypothesis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70513" y="23622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Implement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8313" y="30480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Test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51513" y="38100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Refactor</a:t>
            </a:r>
          </a:p>
        </p:txBody>
      </p:sp>
      <p:cxnSp>
        <p:nvCxnSpPr>
          <p:cNvPr id="9" name="Shape 30"/>
          <p:cNvCxnSpPr>
            <a:stCxn id="6" idx="3"/>
            <a:endCxn id="7" idx="0"/>
          </p:cNvCxnSpPr>
          <p:nvPr/>
        </p:nvCxnSpPr>
        <p:spPr>
          <a:xfrm>
            <a:off x="3665913" y="2590800"/>
            <a:ext cx="800100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31"/>
          <p:cNvCxnSpPr>
            <a:stCxn id="7" idx="2"/>
            <a:endCxn id="8" idx="3"/>
          </p:cNvCxnSpPr>
          <p:nvPr/>
        </p:nvCxnSpPr>
        <p:spPr>
          <a:xfrm rot="5400000">
            <a:off x="3989763" y="3562350"/>
            <a:ext cx="533400" cy="419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32"/>
          <p:cNvCxnSpPr>
            <a:stCxn id="8" idx="1"/>
            <a:endCxn id="5" idx="2"/>
          </p:cNvCxnSpPr>
          <p:nvPr/>
        </p:nvCxnSpPr>
        <p:spPr>
          <a:xfrm rot="10800000">
            <a:off x="1570413" y="3505200"/>
            <a:ext cx="1181100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33"/>
          <p:cNvCxnSpPr>
            <a:stCxn id="5" idx="0"/>
            <a:endCxn id="6" idx="1"/>
          </p:cNvCxnSpPr>
          <p:nvPr/>
        </p:nvCxnSpPr>
        <p:spPr>
          <a:xfrm rot="5400000" flipH="1" flipV="1">
            <a:off x="1741863" y="2419350"/>
            <a:ext cx="457200" cy="800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570913" y="23622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Trace Problem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171113" y="3048000"/>
            <a:ext cx="14478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Design hypothesis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51913" y="38100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Implement</a:t>
            </a:r>
          </a:p>
        </p:txBody>
      </p:sp>
      <p:cxnSp>
        <p:nvCxnSpPr>
          <p:cNvPr id="16" name="Shape 37"/>
          <p:cNvCxnSpPr>
            <a:stCxn id="13" idx="3"/>
            <a:endCxn id="14" idx="0"/>
          </p:cNvCxnSpPr>
          <p:nvPr/>
        </p:nvCxnSpPr>
        <p:spPr>
          <a:xfrm>
            <a:off x="6866313" y="2590800"/>
            <a:ext cx="1028700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38"/>
          <p:cNvCxnSpPr>
            <a:stCxn id="14" idx="2"/>
            <a:endCxn id="15" idx="3"/>
          </p:cNvCxnSpPr>
          <p:nvPr/>
        </p:nvCxnSpPr>
        <p:spPr>
          <a:xfrm rot="5400000">
            <a:off x="7304463" y="3448050"/>
            <a:ext cx="533400" cy="647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47"/>
          <p:cNvCxnSpPr>
            <a:stCxn id="15" idx="1"/>
          </p:cNvCxnSpPr>
          <p:nvPr/>
        </p:nvCxnSpPr>
        <p:spPr>
          <a:xfrm rot="10800000">
            <a:off x="4847013" y="3505200"/>
            <a:ext cx="1104900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54"/>
          <p:cNvCxnSpPr>
            <a:endCxn id="13" idx="1"/>
          </p:cNvCxnSpPr>
          <p:nvPr/>
        </p:nvCxnSpPr>
        <p:spPr>
          <a:xfrm flipV="1">
            <a:off x="4808913" y="2590800"/>
            <a:ext cx="762000" cy="457200"/>
          </a:xfrm>
          <a:prstGeom prst="bentConnector3">
            <a:avLst>
              <a:gd name="adj1" fmla="val -225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on a minute there…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0138"/>
            <a:ext cx="9067800" cy="4919662"/>
          </a:xfrm>
        </p:spPr>
        <p:txBody>
          <a:bodyPr/>
          <a:lstStyle/>
          <a:p>
            <a:pPr lvl="2"/>
            <a:r>
              <a:rPr lang="en-US" dirty="0" smtClean="0"/>
              <a:t>It is not really an “algorithm” e.g. “design hypothesis”???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This is where programmers’ skills shine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This is where machines / algorithms are limited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46513" y="3048000"/>
            <a:ext cx="14478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Design</a:t>
            </a:r>
          </a:p>
          <a:p>
            <a:pPr algn="ctr">
              <a:defRPr/>
            </a:pPr>
            <a:r>
              <a:rPr lang="en-US" sz="1600" dirty="0"/>
              <a:t>hypothesis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70513" y="23622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Implement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8313" y="30480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Test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51513" y="38100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Refactor</a:t>
            </a:r>
          </a:p>
        </p:txBody>
      </p:sp>
      <p:cxnSp>
        <p:nvCxnSpPr>
          <p:cNvPr id="9" name="Shape 30"/>
          <p:cNvCxnSpPr>
            <a:stCxn id="6" idx="3"/>
            <a:endCxn id="7" idx="0"/>
          </p:cNvCxnSpPr>
          <p:nvPr/>
        </p:nvCxnSpPr>
        <p:spPr>
          <a:xfrm>
            <a:off x="3665913" y="2590800"/>
            <a:ext cx="800100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31"/>
          <p:cNvCxnSpPr>
            <a:stCxn id="7" idx="2"/>
            <a:endCxn id="8" idx="3"/>
          </p:cNvCxnSpPr>
          <p:nvPr/>
        </p:nvCxnSpPr>
        <p:spPr>
          <a:xfrm rot="5400000">
            <a:off x="3989763" y="3562350"/>
            <a:ext cx="533400" cy="419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32"/>
          <p:cNvCxnSpPr>
            <a:stCxn id="8" idx="1"/>
            <a:endCxn id="5" idx="2"/>
          </p:cNvCxnSpPr>
          <p:nvPr/>
        </p:nvCxnSpPr>
        <p:spPr>
          <a:xfrm rot="10800000">
            <a:off x="1570413" y="3505200"/>
            <a:ext cx="1181100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33"/>
          <p:cNvCxnSpPr>
            <a:stCxn id="5" idx="0"/>
            <a:endCxn id="6" idx="1"/>
          </p:cNvCxnSpPr>
          <p:nvPr/>
        </p:nvCxnSpPr>
        <p:spPr>
          <a:xfrm rot="5400000" flipH="1" flipV="1">
            <a:off x="1741863" y="2419350"/>
            <a:ext cx="457200" cy="800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570913" y="23622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Trace Problem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171113" y="3048000"/>
            <a:ext cx="14478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Design hypothesis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51913" y="38100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Implement</a:t>
            </a:r>
          </a:p>
        </p:txBody>
      </p:sp>
      <p:cxnSp>
        <p:nvCxnSpPr>
          <p:cNvPr id="16" name="Shape 37"/>
          <p:cNvCxnSpPr>
            <a:stCxn id="13" idx="3"/>
            <a:endCxn id="14" idx="0"/>
          </p:cNvCxnSpPr>
          <p:nvPr/>
        </p:nvCxnSpPr>
        <p:spPr>
          <a:xfrm>
            <a:off x="6866313" y="2590800"/>
            <a:ext cx="1028700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38"/>
          <p:cNvCxnSpPr>
            <a:stCxn id="14" idx="2"/>
            <a:endCxn id="15" idx="3"/>
          </p:cNvCxnSpPr>
          <p:nvPr/>
        </p:nvCxnSpPr>
        <p:spPr>
          <a:xfrm rot="5400000">
            <a:off x="7304463" y="3448050"/>
            <a:ext cx="533400" cy="647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47"/>
          <p:cNvCxnSpPr>
            <a:stCxn id="15" idx="1"/>
          </p:cNvCxnSpPr>
          <p:nvPr/>
        </p:nvCxnSpPr>
        <p:spPr>
          <a:xfrm rot="10800000">
            <a:off x="4847013" y="3505200"/>
            <a:ext cx="1104900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54"/>
          <p:cNvCxnSpPr>
            <a:endCxn id="13" idx="1"/>
          </p:cNvCxnSpPr>
          <p:nvPr/>
        </p:nvCxnSpPr>
        <p:spPr>
          <a:xfrm flipV="1">
            <a:off x="4808913" y="2590800"/>
            <a:ext cx="762000" cy="457200"/>
          </a:xfrm>
          <a:prstGeom prst="bentConnector3">
            <a:avLst>
              <a:gd name="adj1" fmla="val -225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2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57263">
              <a:spcBef>
                <a:spcPct val="20000"/>
              </a:spcBef>
              <a:buChar char="•"/>
              <a:defRPr sz="36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600">
                <a:solidFill>
                  <a:schemeClr val="accent1"/>
                </a:solidFill>
                <a:latin typeface="Arial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864B74-073C-42A0-8DFB-3BB1B1CEA9E7}" type="slidenum">
              <a:rPr lang="en-US" altLang="en-US" sz="15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500" smtClean="0">
              <a:solidFill>
                <a:srgbClr val="0000FF"/>
              </a:solidFill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130425"/>
            <a:ext cx="9906000" cy="1470025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Programming Skill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85900" y="3886200"/>
            <a:ext cx="7048500" cy="205740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Tracing</a:t>
            </a:r>
          </a:p>
        </p:txBody>
      </p:sp>
    </p:spTree>
    <p:extLst>
      <p:ext uri="{BB962C8B-B14F-4D97-AF65-F5344CB8AC3E}">
        <p14:creationId xmlns:p14="http://schemas.microsoft.com/office/powerpoint/2010/main" val="26605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on a minute there…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0138"/>
            <a:ext cx="9067800" cy="4919662"/>
          </a:xfrm>
        </p:spPr>
        <p:txBody>
          <a:bodyPr/>
          <a:lstStyle/>
          <a:p>
            <a:pPr lvl="2"/>
            <a:r>
              <a:rPr lang="en-US" dirty="0" smtClean="0"/>
              <a:t>It is not really an “algorithm” e.g. “design hypothesis”???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This is where programmers’ skills shine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This is where machines / algorithms are limited</a:t>
            </a:r>
          </a:p>
          <a:p>
            <a:pPr lvl="2"/>
            <a:r>
              <a:rPr lang="en-US" dirty="0" smtClean="0"/>
              <a:t>Look at this as job safety ;P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46513" y="3048000"/>
            <a:ext cx="14478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Design</a:t>
            </a:r>
          </a:p>
          <a:p>
            <a:pPr algn="ctr">
              <a:defRPr/>
            </a:pPr>
            <a:r>
              <a:rPr lang="en-US" sz="1600" dirty="0"/>
              <a:t>hypothesis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70513" y="23622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Implement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8313" y="30480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Test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51513" y="38100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Refactor</a:t>
            </a:r>
          </a:p>
        </p:txBody>
      </p:sp>
      <p:cxnSp>
        <p:nvCxnSpPr>
          <p:cNvPr id="9" name="Shape 30"/>
          <p:cNvCxnSpPr>
            <a:stCxn id="6" idx="3"/>
            <a:endCxn id="7" idx="0"/>
          </p:cNvCxnSpPr>
          <p:nvPr/>
        </p:nvCxnSpPr>
        <p:spPr>
          <a:xfrm>
            <a:off x="3665913" y="2590800"/>
            <a:ext cx="800100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31"/>
          <p:cNvCxnSpPr>
            <a:stCxn id="7" idx="2"/>
            <a:endCxn id="8" idx="3"/>
          </p:cNvCxnSpPr>
          <p:nvPr/>
        </p:nvCxnSpPr>
        <p:spPr>
          <a:xfrm rot="5400000">
            <a:off x="3989763" y="3562350"/>
            <a:ext cx="533400" cy="419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32"/>
          <p:cNvCxnSpPr>
            <a:stCxn id="8" idx="1"/>
            <a:endCxn id="5" idx="2"/>
          </p:cNvCxnSpPr>
          <p:nvPr/>
        </p:nvCxnSpPr>
        <p:spPr>
          <a:xfrm rot="10800000">
            <a:off x="1570413" y="3505200"/>
            <a:ext cx="1181100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33"/>
          <p:cNvCxnSpPr>
            <a:stCxn id="5" idx="0"/>
            <a:endCxn id="6" idx="1"/>
          </p:cNvCxnSpPr>
          <p:nvPr/>
        </p:nvCxnSpPr>
        <p:spPr>
          <a:xfrm rot="5400000" flipH="1" flipV="1">
            <a:off x="1741863" y="2419350"/>
            <a:ext cx="457200" cy="800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570913" y="23622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Trace Problem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171113" y="3048000"/>
            <a:ext cx="1447800" cy="457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Design hypothesis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51913" y="3810000"/>
            <a:ext cx="1295400" cy="457200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Implement</a:t>
            </a:r>
          </a:p>
        </p:txBody>
      </p:sp>
      <p:cxnSp>
        <p:nvCxnSpPr>
          <p:cNvPr id="16" name="Shape 37"/>
          <p:cNvCxnSpPr>
            <a:stCxn id="13" idx="3"/>
            <a:endCxn id="14" idx="0"/>
          </p:cNvCxnSpPr>
          <p:nvPr/>
        </p:nvCxnSpPr>
        <p:spPr>
          <a:xfrm>
            <a:off x="6866313" y="2590800"/>
            <a:ext cx="1028700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38"/>
          <p:cNvCxnSpPr>
            <a:stCxn id="14" idx="2"/>
            <a:endCxn id="15" idx="3"/>
          </p:cNvCxnSpPr>
          <p:nvPr/>
        </p:nvCxnSpPr>
        <p:spPr>
          <a:xfrm rot="5400000">
            <a:off x="7304463" y="3448050"/>
            <a:ext cx="533400" cy="647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47"/>
          <p:cNvCxnSpPr>
            <a:stCxn id="15" idx="1"/>
          </p:cNvCxnSpPr>
          <p:nvPr/>
        </p:nvCxnSpPr>
        <p:spPr>
          <a:xfrm rot="10800000">
            <a:off x="4847013" y="3505200"/>
            <a:ext cx="1104900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54"/>
          <p:cNvCxnSpPr>
            <a:endCxn id="13" idx="1"/>
          </p:cNvCxnSpPr>
          <p:nvPr/>
        </p:nvCxnSpPr>
        <p:spPr>
          <a:xfrm flipV="1">
            <a:off x="4808913" y="2590800"/>
            <a:ext cx="762000" cy="457200"/>
          </a:xfrm>
          <a:prstGeom prst="bentConnector3">
            <a:avLst>
              <a:gd name="adj1" fmla="val -225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1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ttp://2.bp.blogspot.com/_7ub7OOBg4Xc/TS8_MBY6UDI/AAAAAAAAAUs/iCVnbfC-iSs/s1600/termina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35" y="9204"/>
            <a:ext cx="2798127" cy="209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  <p:pic>
        <p:nvPicPr>
          <p:cNvPr id="1030" name="Picture 6" descr="http://www.blastr.com/sites/blastr/files/cylonwedd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92" y="11826"/>
            <a:ext cx="4079875" cy="22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netbrawl.com/uploads/b23b2d9e0348c7ea2b06212e37a65a8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2" r="33577"/>
          <a:stretch/>
        </p:blipFill>
        <p:spPr bwMode="auto">
          <a:xfrm>
            <a:off x="1981200" y="9326"/>
            <a:ext cx="160020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ignette3.wikia.nocookie.net/robotsupremacy/images/7/7f/Johnny5-2.jpg/revision/latest?cb=201203211921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21" y="2564624"/>
            <a:ext cx="27908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andalsandsocks.typepad.com/photos/uncategorized/2008/04/28/swing_b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" y="2681"/>
            <a:ext cx="21558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geekshizzle.com/wp-content/uploads/2013/11/Data-star-trek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3" r="22134"/>
          <a:stretch/>
        </p:blipFill>
        <p:spPr bwMode="auto">
          <a:xfrm>
            <a:off x="-1434" y="2418126"/>
            <a:ext cx="1828800" cy="28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therpf.com/attachments/f45/black-hole-robot-party-vincent.jpg-43101d12952992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" y="4489125"/>
            <a:ext cx="2522458" cy="24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s.cloudinary.com/roadtrippers/image/upload/v1401386338/gkvg4uqxbkxkdiwgunlk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1" b="6757"/>
          <a:stretch/>
        </p:blipFill>
        <p:spPr bwMode="auto">
          <a:xfrm>
            <a:off x="7188678" y="1524000"/>
            <a:ext cx="27146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kansascity.com/entertainment/movies-news-reviews/twjdcf/picture3587637/ALTERNATES/LANDSCAPE_1140/chappie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14793"/>
          <a:stretch/>
        </p:blipFill>
        <p:spPr bwMode="auto">
          <a:xfrm>
            <a:off x="5710560" y="605631"/>
            <a:ext cx="2583195" cy="23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4.bp.blogspot.com/_53eIDFuZG7s/TJxfNlHhpfI/AAAAAAAAAfg/VL4OTi6K9YM/s1600/irobot_128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r="8198"/>
          <a:stretch/>
        </p:blipFill>
        <p:spPr bwMode="auto">
          <a:xfrm>
            <a:off x="6028692" y="2534586"/>
            <a:ext cx="3862270" cy="363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img.ugo.com/201007/53858/cuts/tron-legacy-clu_786x78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90" y="1538385"/>
            <a:ext cx="3733507" cy="373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1.bp.blogspot.com/_3G-IObbUjlA/TEqNNbaDDVI/AAAAAAAABZM/26sXSDtZZCc/s1600/wall-e-and-eve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5919"/>
          <a:stretch/>
        </p:blipFill>
        <p:spPr bwMode="auto">
          <a:xfrm>
            <a:off x="7239000" y="4548967"/>
            <a:ext cx="2667000" cy="236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matrix-architekt.de/bilder/desktop/sentinel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2" b="22113"/>
          <a:stretch/>
        </p:blipFill>
        <p:spPr bwMode="auto">
          <a:xfrm>
            <a:off x="1312518" y="4310928"/>
            <a:ext cx="6159111" cy="25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537215" y="4267200"/>
            <a:ext cx="4269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4000" dirty="0" smtClean="0">
                <a:solidFill>
                  <a:srgbClr val="FFFF00"/>
                </a:solidFill>
              </a:rPr>
              <a:t>…For </a:t>
            </a:r>
            <a:r>
              <a:rPr lang="en-US" sz="4000" dirty="0">
                <a:solidFill>
                  <a:srgbClr val="FFFF00"/>
                </a:solidFill>
              </a:rPr>
              <a:t>now ;P</a:t>
            </a:r>
          </a:p>
        </p:txBody>
      </p:sp>
    </p:spTree>
    <p:extLst>
      <p:ext uri="{BB962C8B-B14F-4D97-AF65-F5344CB8AC3E}">
        <p14:creationId xmlns:p14="http://schemas.microsoft.com/office/powerpoint/2010/main" val="17649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130425"/>
            <a:ext cx="9906000" cy="84137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62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9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Skill #1 – Reading / Tracing /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7262" lvl="2" indent="0">
              <a:buNone/>
            </a:pPr>
            <a:r>
              <a:rPr lang="en-US" altLang="en-US" dirty="0" smtClean="0"/>
              <a:t>Given a valid source</a:t>
            </a:r>
          </a:p>
          <a:p>
            <a:pPr lvl="3"/>
            <a:r>
              <a:rPr lang="en-US" altLang="en-US" dirty="0" smtClean="0"/>
              <a:t>follow the execution step by step</a:t>
            </a:r>
          </a:p>
          <a:p>
            <a:pPr lvl="3"/>
            <a:r>
              <a:rPr lang="en-US" altLang="en-US" dirty="0" smtClean="0"/>
              <a:t>keep track of the value of each variable</a:t>
            </a:r>
          </a:p>
          <a:p>
            <a:pPr lvl="3"/>
            <a:r>
              <a:rPr lang="en-US" altLang="en-US" dirty="0" smtClean="0"/>
              <a:t>keep track of what is read / displayed</a:t>
            </a:r>
          </a:p>
          <a:p>
            <a:pPr lvl="3"/>
            <a:endParaRPr lang="en-US" altLang="en-US" dirty="0" smtClean="0"/>
          </a:p>
          <a:p>
            <a:pPr marL="957262" lvl="2" indent="0">
              <a:buNone/>
            </a:pPr>
            <a:r>
              <a:rPr lang="en-US" altLang="en-US" dirty="0" smtClean="0"/>
              <a:t>Helps you understand</a:t>
            </a:r>
          </a:p>
          <a:p>
            <a:pPr lvl="3"/>
            <a:r>
              <a:rPr lang="en-US" altLang="en-US" dirty="0" smtClean="0"/>
              <a:t>How programs execute so you may be able to explain &amp; predict their outputs</a:t>
            </a:r>
          </a:p>
          <a:p>
            <a:pPr lvl="3"/>
            <a:r>
              <a:rPr lang="en-US" altLang="en-US" dirty="0" smtClean="0"/>
              <a:t>Explaining &amp; predicting is what theories are for</a:t>
            </a:r>
          </a:p>
          <a:p>
            <a:pPr lvl="3"/>
            <a:endParaRPr lang="en-US" altLang="en-US" dirty="0" smtClean="0"/>
          </a:p>
          <a:p>
            <a:pPr marL="957262" lvl="2" indent="0">
              <a:buNone/>
            </a:pPr>
            <a:r>
              <a:rPr lang="en-US" altLang="en-US" dirty="0" smtClean="0"/>
              <a:t>It’s requisite to any of the other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14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138"/>
            <a:ext cx="9861550" cy="4919662"/>
          </a:xfrm>
        </p:spPr>
        <p:txBody>
          <a:bodyPr/>
          <a:lstStyle/>
          <a:p>
            <a:pPr lvl="2"/>
            <a:r>
              <a:rPr lang="en-US" dirty="0" smtClean="0"/>
              <a:t>Problem: </a:t>
            </a:r>
          </a:p>
          <a:p>
            <a:pPr lvl="3"/>
            <a:r>
              <a:rPr lang="en-US" dirty="0" smtClean="0"/>
              <a:t>Need to illustrate programming skills with programs</a:t>
            </a:r>
          </a:p>
          <a:p>
            <a:pPr lvl="3"/>
            <a:r>
              <a:rPr lang="en-US" dirty="0" smtClean="0"/>
              <a:t>We do not know any language yet... 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Solution</a:t>
            </a:r>
          </a:p>
          <a:p>
            <a:pPr lvl="3"/>
            <a:r>
              <a:rPr lang="en-US" dirty="0" smtClean="0"/>
              <a:t>Start with a very simple program</a:t>
            </a:r>
          </a:p>
          <a:p>
            <a:pPr lvl="3"/>
            <a:r>
              <a:rPr lang="en-US" dirty="0" smtClean="0"/>
              <a:t>Have the core of the program rely on nothing more than K12 math; </a:t>
            </a:r>
            <a:r>
              <a:rPr lang="en-US" dirty="0" err="1" smtClean="0"/>
              <a:t>arithmetics</a:t>
            </a:r>
            <a:endParaRPr lang="en-US" dirty="0" smtClean="0"/>
          </a:p>
          <a:p>
            <a:pPr lvl="3"/>
            <a:r>
              <a:rPr lang="en-US" dirty="0" smtClean="0"/>
              <a:t>Not trying to teach Raptor or Programming yet; just illustrating what each of the programming skills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33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010E-9D80-4AAE-B3EF-E1CB957159C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627" t="15912" r="60549" b="46804"/>
          <a:stretch/>
        </p:blipFill>
        <p:spPr>
          <a:xfrm>
            <a:off x="102605" y="838200"/>
            <a:ext cx="2782391" cy="54102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 bwMode="auto">
          <a:xfrm>
            <a:off x="2819400" y="1828800"/>
            <a:ext cx="609600" cy="1524000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1880" y="2017693"/>
            <a:ext cx="5639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FF00"/>
                </a:solidFill>
              </a:rPr>
              <a:t>Read input data from user</a:t>
            </a:r>
          </a:p>
          <a:p>
            <a:r>
              <a:rPr lang="en-US" sz="2800" b="0" dirty="0" smtClean="0">
                <a:solidFill>
                  <a:srgbClr val="FFFF00"/>
                </a:solidFill>
              </a:rPr>
              <a:t>Store it in 2 variables named </a:t>
            </a:r>
            <a:r>
              <a:rPr lang="en-US" sz="2800" dirty="0" smtClean="0">
                <a:solidFill>
                  <a:srgbClr val="FFFF00"/>
                </a:solidFill>
              </a:rPr>
              <a:t>x</a:t>
            </a:r>
            <a:r>
              <a:rPr lang="en-US" sz="2800" b="0" dirty="0" smtClean="0">
                <a:solidFill>
                  <a:srgbClr val="FFFF00"/>
                </a:solidFill>
              </a:rPr>
              <a:t> &amp; </a:t>
            </a:r>
            <a:r>
              <a:rPr lang="en-US" sz="2800" dirty="0" smtClean="0">
                <a:solidFill>
                  <a:srgbClr val="FFFF00"/>
                </a:solidFill>
              </a:rPr>
              <a:t>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7547</TotalTime>
  <Words>2316</Words>
  <Application>Microsoft Office PowerPoint</Application>
  <PresentationFormat>A4 Paper (210x297 mm)</PresentationFormat>
  <Paragraphs>711</Paragraphs>
  <Slides>62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Arial Black</vt:lpstr>
      <vt:lpstr>Stencil</vt:lpstr>
      <vt:lpstr>Wingdings</vt:lpstr>
      <vt:lpstr>Default Design</vt:lpstr>
      <vt:lpstr>PowerPoint Presentation</vt:lpstr>
      <vt:lpstr>Why teaching a PTP?</vt:lpstr>
      <vt:lpstr>What are our options</vt:lpstr>
      <vt:lpstr>What are our options</vt:lpstr>
      <vt:lpstr>Programming Skill vs. Programming Skills</vt:lpstr>
      <vt:lpstr>Programming Skill</vt:lpstr>
      <vt:lpstr>Skill #1 – Reading / Tracing / Understanding</vt:lpstr>
      <vt:lpstr>Example</vt:lpstr>
      <vt:lpstr>Example Program</vt:lpstr>
      <vt:lpstr>Example Program</vt:lpstr>
      <vt:lpstr>Example Program</vt:lpstr>
      <vt:lpstr>Example Program</vt:lpstr>
      <vt:lpstr>Let us Trace this program</vt:lpstr>
      <vt:lpstr>Let us Trace this program</vt:lpstr>
      <vt:lpstr>Let us Trace this program</vt:lpstr>
      <vt:lpstr>Let us Trace this program</vt:lpstr>
      <vt:lpstr>Let us Trace this program</vt:lpstr>
      <vt:lpstr>Let us Trace this program</vt:lpstr>
      <vt:lpstr>Let us Trace this program</vt:lpstr>
      <vt:lpstr>Let us Trace this program</vt:lpstr>
      <vt:lpstr>Let us Trace this program</vt:lpstr>
      <vt:lpstr>Let us Trace this program</vt:lpstr>
      <vt:lpstr>Advice on Tracing</vt:lpstr>
      <vt:lpstr>Programming Skill</vt:lpstr>
      <vt:lpstr>Skill #2 - Implementing</vt:lpstr>
      <vt:lpstr>Skill #2 - Implementing</vt:lpstr>
      <vt:lpstr>Advice on implementing</vt:lpstr>
      <vt:lpstr>Programming Skill</vt:lpstr>
      <vt:lpstr>Skill #3 – Testing</vt:lpstr>
      <vt:lpstr>Skill #3 – Testing</vt:lpstr>
      <vt:lpstr>What were the requirements for our Program?</vt:lpstr>
      <vt:lpstr>How do we test this?</vt:lpstr>
      <vt:lpstr>How do we test this?</vt:lpstr>
      <vt:lpstr>How do we test this?</vt:lpstr>
      <vt:lpstr>Advice on Testing</vt:lpstr>
      <vt:lpstr>Programming Skill</vt:lpstr>
      <vt:lpstr>Skill #4 – Debugging</vt:lpstr>
      <vt:lpstr>Identify the part of the program responsible</vt:lpstr>
      <vt:lpstr>Understand what happens</vt:lpstr>
      <vt:lpstr>Make hypothesis on how to fix it, implement it</vt:lpstr>
      <vt:lpstr>Test again!</vt:lpstr>
      <vt:lpstr>Advice on Debugging</vt:lpstr>
      <vt:lpstr>Programming Skill</vt:lpstr>
      <vt:lpstr>Skill #5 – Refactoring</vt:lpstr>
      <vt:lpstr>Refactor this</vt:lpstr>
      <vt:lpstr>Refactor this</vt:lpstr>
      <vt:lpstr>Advice on Refactoring</vt:lpstr>
      <vt:lpstr>Programming Skill</vt:lpstr>
      <vt:lpstr>Skill #6 – Designing / Problem-Solving</vt:lpstr>
      <vt:lpstr>Skill #6 – Designing / Problem Solving</vt:lpstr>
      <vt:lpstr>Advice on Designing</vt:lpstr>
      <vt:lpstr>PTP at a glance</vt:lpstr>
      <vt:lpstr>PTP made Explicit</vt:lpstr>
      <vt:lpstr>PTP made Explicit</vt:lpstr>
      <vt:lpstr>So what is this all about?</vt:lpstr>
      <vt:lpstr>Programming is an iterative process</vt:lpstr>
      <vt:lpstr>Programming is an iterative process</vt:lpstr>
      <vt:lpstr>Hold on a minute there…</vt:lpstr>
      <vt:lpstr>Hold on a minute there…</vt:lpstr>
      <vt:lpstr>Hold on a minute there…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Gaspar, Alessio</dc:creator>
  <cp:lastModifiedBy>Alessio</cp:lastModifiedBy>
  <cp:revision>507</cp:revision>
  <cp:lastPrinted>1601-01-01T00:00:00Z</cp:lastPrinted>
  <dcterms:created xsi:type="dcterms:W3CDTF">1601-01-01T00:00:00Z</dcterms:created>
  <dcterms:modified xsi:type="dcterms:W3CDTF">2015-05-19T05:16:24Z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